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86" r:id="rId5"/>
    <p:sldId id="258" r:id="rId6"/>
    <p:sldId id="283" r:id="rId7"/>
    <p:sldId id="290" r:id="rId8"/>
    <p:sldId id="259" r:id="rId9"/>
    <p:sldId id="287" r:id="rId10"/>
    <p:sldId id="28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C4FF"/>
    <a:srgbClr val="4AAF4E"/>
    <a:srgbClr val="C42765"/>
    <a:srgbClr val="FA2481"/>
    <a:srgbClr val="F6930D"/>
    <a:srgbClr val="78D5F7"/>
    <a:srgbClr val="42B3BD"/>
    <a:srgbClr val="5683C3"/>
    <a:srgbClr val="32A2FA"/>
    <a:srgbClr val="1B0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nce Challenor" userId="ba5630403ed18fd1" providerId="LiveId" clId="{914D8A34-6385-4212-85FF-AD54B9B0C34F}"/>
    <pc:docChg chg="delSld modSld">
      <pc:chgData name="Lance Challenor" userId="ba5630403ed18fd1" providerId="LiveId" clId="{914D8A34-6385-4212-85FF-AD54B9B0C34F}" dt="2022-12-04T10:02:20.766" v="1" actId="34135"/>
      <pc:docMkLst>
        <pc:docMk/>
      </pc:docMkLst>
      <pc:sldChg chg="del">
        <pc:chgData name="Lance Challenor" userId="ba5630403ed18fd1" providerId="LiveId" clId="{914D8A34-6385-4212-85FF-AD54B9B0C34F}" dt="2022-12-04T09:01:14.859" v="0" actId="47"/>
        <pc:sldMkLst>
          <pc:docMk/>
          <pc:sldMk cId="3930314332" sldId="289"/>
        </pc:sldMkLst>
      </pc:sldChg>
      <pc:sldChg chg="modSp mod">
        <pc:chgData name="Lance Challenor" userId="ba5630403ed18fd1" providerId="LiveId" clId="{914D8A34-6385-4212-85FF-AD54B9B0C34F}" dt="2022-12-04T10:02:20.766" v="1" actId="34135"/>
        <pc:sldMkLst>
          <pc:docMk/>
          <pc:sldMk cId="2980272291" sldId="290"/>
        </pc:sldMkLst>
        <pc:spChg chg="mod">
          <ac:chgData name="Lance Challenor" userId="ba5630403ed18fd1" providerId="LiveId" clId="{914D8A34-6385-4212-85FF-AD54B9B0C34F}" dt="2022-12-04T10:02:20.766" v="1" actId="34135"/>
          <ac:spMkLst>
            <pc:docMk/>
            <pc:sldMk cId="2980272291" sldId="290"/>
            <ac:spMk id="9" creationId="{A8C00A99-3592-BE27-A875-988EA46188E5}"/>
          </ac:spMkLst>
        </pc:spChg>
        <pc:spChg chg="mod">
          <ac:chgData name="Lance Challenor" userId="ba5630403ed18fd1" providerId="LiveId" clId="{914D8A34-6385-4212-85FF-AD54B9B0C34F}" dt="2022-12-04T10:02:20.766" v="1" actId="34135"/>
          <ac:spMkLst>
            <pc:docMk/>
            <pc:sldMk cId="2980272291" sldId="290"/>
            <ac:spMk id="10" creationId="{9118FA66-CAE9-E50F-E29E-8CB5F5E69BA2}"/>
          </ac:spMkLst>
        </pc:spChg>
        <pc:spChg chg="mod">
          <ac:chgData name="Lance Challenor" userId="ba5630403ed18fd1" providerId="LiveId" clId="{914D8A34-6385-4212-85FF-AD54B9B0C34F}" dt="2022-12-04T10:02:20.766" v="1" actId="34135"/>
          <ac:spMkLst>
            <pc:docMk/>
            <pc:sldMk cId="2980272291" sldId="290"/>
            <ac:spMk id="13" creationId="{1F862470-1B4B-429A-47E8-513E581A7F9D}"/>
          </ac:spMkLst>
        </pc:spChg>
        <pc:spChg chg="mod">
          <ac:chgData name="Lance Challenor" userId="ba5630403ed18fd1" providerId="LiveId" clId="{914D8A34-6385-4212-85FF-AD54B9B0C34F}" dt="2022-12-04T10:02:20.766" v="1" actId="34135"/>
          <ac:spMkLst>
            <pc:docMk/>
            <pc:sldMk cId="2980272291" sldId="290"/>
            <ac:spMk id="14" creationId="{2B784086-FE8A-7474-C8BD-7D0D82F7B57E}"/>
          </ac:spMkLst>
        </pc:spChg>
        <pc:spChg chg="mod">
          <ac:chgData name="Lance Challenor" userId="ba5630403ed18fd1" providerId="LiveId" clId="{914D8A34-6385-4212-85FF-AD54B9B0C34F}" dt="2022-12-04T10:02:20.766" v="1" actId="34135"/>
          <ac:spMkLst>
            <pc:docMk/>
            <pc:sldMk cId="2980272291" sldId="290"/>
            <ac:spMk id="19" creationId="{9A0CC283-E414-9CE3-EB1C-F82383D430F7}"/>
          </ac:spMkLst>
        </pc:spChg>
        <pc:spChg chg="mod">
          <ac:chgData name="Lance Challenor" userId="ba5630403ed18fd1" providerId="LiveId" clId="{914D8A34-6385-4212-85FF-AD54B9B0C34F}" dt="2022-12-04T10:02:20.766" v="1" actId="34135"/>
          <ac:spMkLst>
            <pc:docMk/>
            <pc:sldMk cId="2980272291" sldId="290"/>
            <ac:spMk id="26" creationId="{39BB2728-40C0-02C7-5CB4-151C5CB727C3}"/>
          </ac:spMkLst>
        </pc:spChg>
        <pc:picChg chg="mod">
          <ac:chgData name="Lance Challenor" userId="ba5630403ed18fd1" providerId="LiveId" clId="{914D8A34-6385-4212-85FF-AD54B9B0C34F}" dt="2022-12-04T10:02:20.766" v="1" actId="34135"/>
          <ac:picMkLst>
            <pc:docMk/>
            <pc:sldMk cId="2980272291" sldId="290"/>
            <ac:picMk id="16" creationId="{00000000-0000-0000-0000-000000000000}"/>
          </ac:picMkLst>
        </pc:picChg>
        <pc:picChg chg="mod">
          <ac:chgData name="Lance Challenor" userId="ba5630403ed18fd1" providerId="LiveId" clId="{914D8A34-6385-4212-85FF-AD54B9B0C34F}" dt="2022-12-04T10:02:20.766" v="1" actId="34135"/>
          <ac:picMkLst>
            <pc:docMk/>
            <pc:sldMk cId="2980272291" sldId="290"/>
            <ac:picMk id="23" creationId="{F09FC2DB-4D27-9063-4D5C-41764797356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B57CB-99D6-41C4-BF37-C0D7F7CF5A2F}" type="datetimeFigureOut">
              <a:rPr lang="en-GB" smtClean="0"/>
              <a:t>04/12/2022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2BB25-ADA0-41D1-8AF8-7EDA1E5D08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452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12/4/2022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75023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2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2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12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1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62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83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76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6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5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12/4/2022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9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12/4/2022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065351-CED3-A34C-8617-1F59CBB9E958}"/>
              </a:ext>
            </a:extLst>
          </p:cNvPr>
          <p:cNvSpPr/>
          <p:nvPr userDrawn="1"/>
        </p:nvSpPr>
        <p:spPr>
          <a:xfrm>
            <a:off x="0" y="6795083"/>
            <a:ext cx="12192000" cy="629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44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22386-2BCE-1B74-4269-CB286B8778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1517904" y="1517904"/>
            <a:ext cx="9144000" cy="898125"/>
          </a:xfrm>
        </p:spPr>
        <p:txBody>
          <a:bodyPr>
            <a:normAutofit fontScale="90000"/>
          </a:bodyPr>
          <a:lstStyle/>
          <a:p>
            <a:r>
              <a:rPr lang="en-GB" dirty="0"/>
              <a:t>Learning Journal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9BAE62-9E73-270D-D353-D4F13D7736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1425625" y="2665476"/>
            <a:ext cx="9144000" cy="1113764"/>
          </a:xfrm>
        </p:spPr>
        <p:txBody>
          <a:bodyPr>
            <a:normAutofit fontScale="77500" lnSpcReduction="20000"/>
          </a:bodyPr>
          <a:lstStyle/>
          <a:p>
            <a:r>
              <a:rPr lang="en-GB" sz="4400" b="1" dirty="0"/>
              <a:t>Unit 2</a:t>
            </a:r>
          </a:p>
          <a:p>
            <a:r>
              <a:rPr lang="en-GB" sz="4400" dirty="0"/>
              <a:t>Programming</a:t>
            </a:r>
          </a:p>
          <a:p>
            <a:endParaRPr lang="en-GB" sz="4400" dirty="0"/>
          </a:p>
        </p:txBody>
      </p:sp>
      <p:pic>
        <p:nvPicPr>
          <p:cNvPr id="1026" name="Picture 2" descr="Image of writing journal clipart hand writing clip art - Cliparting.com">
            <a:extLst>
              <a:ext uri="{FF2B5EF4-FFF2-40B4-BE49-F238E27FC236}">
                <a16:creationId xmlns:a16="http://schemas.microsoft.com/office/drawing/2014/main" id="{7BCB6803-D0D0-6963-5E44-A2B7CCBDE1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22" y="1593403"/>
            <a:ext cx="848611" cy="61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of writing journal clipart hand writing clip art - Cliparting.com">
            <a:extLst>
              <a:ext uri="{FF2B5EF4-FFF2-40B4-BE49-F238E27FC236}">
                <a16:creationId xmlns:a16="http://schemas.microsoft.com/office/drawing/2014/main" id="{FFCF1A81-6A69-FAB3-D6E3-94E5B04059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769" y="1593404"/>
            <a:ext cx="848611" cy="61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57037F-3495-D430-0C4C-2370E8F858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29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4" descr="Premium Vector | Robot character set for the animation with various views,  hairstyle, emotion, pose and gesture. ¡">
            <a:extLst>
              <a:ext uri="{FF2B5EF4-FFF2-40B4-BE49-F238E27FC236}">
                <a16:creationId xmlns:a16="http://schemas.microsoft.com/office/drawing/2014/main" id="{14147634-263B-3EED-33A5-5A12537AAE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19" b="46074" l="23129" r="36880">
                        <a14:foregroundMark x1="24550" y1="13191" x2="24550" y2="14886"/>
                        <a14:foregroundMark x1="32800" y1="13559" x2="32900" y2="146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0" t="5676" r="61401" b="54464"/>
          <a:stretch/>
        </p:blipFill>
        <p:spPr bwMode="auto">
          <a:xfrm>
            <a:off x="9199684" y="3567417"/>
            <a:ext cx="1369941" cy="215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he Rise of Modern Programming Languages | by Chrispine Chiedo | The Andela  Way | Medium">
            <a:extLst>
              <a:ext uri="{FF2B5EF4-FFF2-40B4-BE49-F238E27FC236}">
                <a16:creationId xmlns:a16="http://schemas.microsoft.com/office/drawing/2014/main" id="{51B9E42D-A752-8CC3-F622-31C027B38D6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944" y="3871016"/>
            <a:ext cx="4611920" cy="263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064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ABD09A-A4BA-4DB6-4CC8-641E1035F8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2343" y="1595334"/>
            <a:ext cx="7961152" cy="1344169"/>
          </a:xfrm>
          <a:prstGeom prst="roundRect">
            <a:avLst/>
          </a:prstGeom>
          <a:noFill/>
          <a:ln>
            <a:solidFill>
              <a:srgbClr val="42B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E9750F8-1671-8F3D-144C-368BE8424C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743739" y="1837580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0DBC59-1946-E962-4787-97A691B6246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357598" y="1828604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99EF560-2362-703A-0D19-046B4ACA74C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57776" y="1828604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3214231-820E-9E1B-59A6-EE17D9B9A8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743739" y="2259826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D744C58-32CC-730E-4D7D-630FE833A0B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357598" y="2250850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D6A4605-ADFC-8626-893E-E73BBA3113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57776" y="2250850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BA2BFC8-BE9D-5F98-6EFB-B6B7A70DDA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273686" y="1452839"/>
            <a:ext cx="889233" cy="234892"/>
          </a:xfrm>
          <a:prstGeom prst="roundRect">
            <a:avLst/>
          </a:prstGeom>
          <a:solidFill>
            <a:srgbClr val="F7A216"/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16" name="Rectangle: Top Corners One Rounded and One Snipped 15">
            <a:extLst>
              <a:ext uri="{FF2B5EF4-FFF2-40B4-BE49-F238E27FC236}">
                <a16:creationId xmlns:a16="http://schemas.microsoft.com/office/drawing/2014/main" id="{F3378822-8871-AA12-0283-8883DC669D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502436" y="1232846"/>
            <a:ext cx="2423409" cy="351667"/>
          </a:xfrm>
          <a:prstGeom prst="snip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Learning Objectives</a:t>
            </a:r>
          </a:p>
        </p:txBody>
      </p:sp>
      <p:sp>
        <p:nvSpPr>
          <p:cNvPr id="17" name="Rectangle: Top Corners One Rounded and One Snipped 16">
            <a:extLst>
              <a:ext uri="{FF2B5EF4-FFF2-40B4-BE49-F238E27FC236}">
                <a16:creationId xmlns:a16="http://schemas.microsoft.com/office/drawing/2014/main" id="{937B1C50-DA4A-BB9D-EC48-3F88277A42E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2343" y="3209114"/>
            <a:ext cx="2423409" cy="351667"/>
          </a:xfrm>
          <a:prstGeom prst="snip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Python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D20103-0E21-A2D7-DE50-E3AE0746676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06843" y="3645726"/>
            <a:ext cx="90355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t"/>
            <a:r>
              <a:rPr lang="en-GB" dirty="0">
                <a:solidFill>
                  <a:schemeClr val="tx1"/>
                </a:solidFill>
                <a:effectLst/>
              </a:rPr>
              <a:t>In your own words write down what </a:t>
            </a:r>
            <a:r>
              <a:rPr lang="en-GB" b="1" dirty="0">
                <a:solidFill>
                  <a:schemeClr val="tx1"/>
                </a:solidFill>
                <a:effectLst/>
              </a:rPr>
              <a:t>a condition controlled loop </a:t>
            </a:r>
            <a:r>
              <a:rPr lang="en-GB" dirty="0">
                <a:solidFill>
                  <a:schemeClr val="tx1"/>
                </a:solidFill>
                <a:effectLst/>
              </a:rPr>
              <a:t>is and give an example of how you would use one in python.</a:t>
            </a:r>
            <a:endParaRPr lang="en-GB" sz="800" dirty="0">
              <a:solidFill>
                <a:schemeClr val="tx1"/>
              </a:solidFill>
              <a:effectLst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9BE8A22-31C1-06B1-FAD6-85BBDDAAF9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4309" y="4399924"/>
            <a:ext cx="9659201" cy="17029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60E51994-7656-1C5F-82D5-4EC2165825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10594" y="3857194"/>
            <a:ext cx="289592" cy="4431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45C373-AC5D-D3B2-85FD-2FA8B93C681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10376486" y="4287330"/>
            <a:ext cx="2878171" cy="752856"/>
          </a:xfrm>
          <a:prstGeom prst="rect">
            <a:avLst/>
          </a:prstGeom>
          <a:solidFill>
            <a:srgbClr val="1B0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/>
              <a:t>Learn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4FC2224-0481-EB60-4E7D-7BEEBCF4721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511947" y="663133"/>
            <a:ext cx="1466566" cy="2286002"/>
            <a:chOff x="4316756" y="872409"/>
            <a:chExt cx="1466566" cy="228600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FDDD5BC-2681-0F62-88BB-863715CF58A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138" b="43331" l="62100" r="76500">
                          <a14:foregroundMark x1="67750" y1="9138" x2="69250" y2="9654"/>
                          <a14:foregroundMark x1="66350" y1="43183" x2="66350" y2="43183"/>
                          <a14:foregroundMark x1="71100" y1="43331" x2="71100" y2="43331"/>
                          <a14:foregroundMark x1="63450" y1="22992" x2="63450" y2="22992"/>
                          <a14:foregroundMark x1="63700" y1="23139" x2="63700" y2="23139"/>
                          <a14:foregroundMark x1="64750" y1="12749" x2="64500" y2="14812"/>
                          <a14:foregroundMark x1="72850" y1="13559" x2="72850" y2="15623"/>
                        </a14:backgroundRemoval>
                      </a14:imgEffect>
                    </a14:imgLayer>
                  </a14:imgProps>
                </a:ext>
              </a:extLst>
            </a:blip>
            <a:srcRect l="60339" t="5390" r="21686" b="52734"/>
            <a:stretch/>
          </p:blipFill>
          <p:spPr>
            <a:xfrm>
              <a:off x="4337077" y="872409"/>
              <a:ext cx="1446245" cy="2286002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6CCE54E-9601-E435-9AC8-2B86F1038FA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71320" y="1721495"/>
              <a:ext cx="903618" cy="5878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3EC4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A0F6153-186B-EE8C-4A1B-3D91E0A570FF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138" b="43331" l="62100" r="76500">
                          <a14:foregroundMark x1="67750" y1="9138" x2="69250" y2="9654"/>
                          <a14:foregroundMark x1="66350" y1="43183" x2="66350" y2="43183"/>
                          <a14:foregroundMark x1="71100" y1="43331" x2="71100" y2="43331"/>
                          <a14:foregroundMark x1="63450" y1="22992" x2="63450" y2="22992"/>
                          <a14:foregroundMark x1="63700" y1="23139" x2="63700" y2="23139"/>
                          <a14:foregroundMark x1="64750" y1="12749" x2="64500" y2="14812"/>
                          <a14:foregroundMark x1="72850" y1="13559" x2="72850" y2="15623"/>
                        </a14:backgroundRemoval>
                      </a14:imgEffect>
                    </a14:imgLayer>
                  </a14:imgProps>
                </a:ext>
              </a:extLst>
            </a:blip>
            <a:srcRect l="60339" t="26271" r="32777" b="64157"/>
            <a:stretch/>
          </p:blipFill>
          <p:spPr>
            <a:xfrm>
              <a:off x="4316756" y="1968757"/>
              <a:ext cx="553823" cy="52251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0C16FC7-2F19-2026-1101-3A660D210C7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138" b="43331" l="62100" r="76500">
                          <a14:foregroundMark x1="67750" y1="9138" x2="69250" y2="9654"/>
                          <a14:foregroundMark x1="66350" y1="43183" x2="66350" y2="43183"/>
                          <a14:foregroundMark x1="71100" y1="43331" x2="71100" y2="43331"/>
                          <a14:foregroundMark x1="63450" y1="22992" x2="63450" y2="22992"/>
                          <a14:foregroundMark x1="63700" y1="23139" x2="63700" y2="23139"/>
                          <a14:foregroundMark x1="64750" y1="12749" x2="64500" y2="14812"/>
                          <a14:foregroundMark x1="72850" y1="13559" x2="72850" y2="15623"/>
                        </a14:backgroundRemoval>
                      </a14:imgEffect>
                    </a14:imgLayer>
                  </a14:imgProps>
                </a:ext>
              </a:extLst>
            </a:blip>
            <a:srcRect l="74683" t="22566" r="23789" b="74870"/>
            <a:stretch/>
          </p:blipFill>
          <p:spPr>
            <a:xfrm>
              <a:off x="5492415" y="1828800"/>
              <a:ext cx="122955" cy="139957"/>
            </a:xfrm>
            <a:prstGeom prst="rect">
              <a:avLst/>
            </a:prstGeom>
          </p:spPr>
        </p:pic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442085B9-47A4-4436-3763-3771ECD5956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600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FCDAF22-C5EB-2012-83F4-33A8AC2F202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182343" y="3560781"/>
            <a:ext cx="96411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1953E499-7A79-9333-7381-76CECA1B453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15138" y="86013"/>
            <a:ext cx="6487430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1 – Getting Started</a:t>
            </a:r>
          </a:p>
        </p:txBody>
      </p:sp>
      <p:pic>
        <p:nvPicPr>
          <p:cNvPr id="37" name="Picture 36" descr="A picture containing text&#10;&#10;Description automatically generated">
            <a:extLst>
              <a:ext uri="{FF2B5EF4-FFF2-40B4-BE49-F238E27FC236}">
                <a16:creationId xmlns:a16="http://schemas.microsoft.com/office/drawing/2014/main" id="{BACDA6D4-7675-2EA9-E39D-EF082E2A00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  <p:sp>
        <p:nvSpPr>
          <p:cNvPr id="25" name="Rectangle 2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21457" y="1789185"/>
            <a:ext cx="54041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Raleway"/>
              </a:rPr>
              <a:t>I can use</a:t>
            </a:r>
            <a:r>
              <a:rPr lang="en-GB" dirty="0"/>
              <a:t> </a:t>
            </a:r>
            <a:r>
              <a:rPr lang="en-GB" b="1" dirty="0"/>
              <a:t>Iteration</a:t>
            </a:r>
            <a:r>
              <a:rPr lang="en-GB" dirty="0"/>
              <a:t> in a computer program</a:t>
            </a:r>
          </a:p>
          <a:p>
            <a:endParaRPr lang="en-GB" dirty="0">
              <a:latin typeface="Raleway"/>
            </a:endParaRPr>
          </a:p>
          <a:p>
            <a:r>
              <a:rPr lang="en-GB" dirty="0">
                <a:latin typeface="Raleway"/>
              </a:rPr>
              <a:t>I can use </a:t>
            </a:r>
            <a:r>
              <a:rPr lang="en-GB" b="1" dirty="0"/>
              <a:t>count controlled loops </a:t>
            </a:r>
            <a:r>
              <a:rPr lang="en-GB" dirty="0"/>
              <a:t>in python</a:t>
            </a:r>
          </a:p>
        </p:txBody>
      </p:sp>
      <p:pic>
        <p:nvPicPr>
          <p:cNvPr id="2" name="Picture 6" descr="Benefits of Python over Other Programming Languages - Invensis Technologies">
            <a:extLst>
              <a:ext uri="{FF2B5EF4-FFF2-40B4-BE49-F238E27FC236}">
                <a16:creationId xmlns:a16="http://schemas.microsoft.com/office/drawing/2014/main" id="{08630B7B-DD05-65D0-5F5C-B6139ED4EF7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5" t="26185" r="64822" b="34354"/>
          <a:stretch/>
        </p:blipFill>
        <p:spPr bwMode="auto">
          <a:xfrm>
            <a:off x="10043587" y="1563285"/>
            <a:ext cx="553823" cy="48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031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9BB2728-40C0-02C7-5CB4-151C5CB727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15138" y="86013"/>
            <a:ext cx="6487430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2 – Counting loops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F862470-1B4B-429A-47E8-513E581A7F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99379" y="777632"/>
            <a:ext cx="10716768" cy="1344168"/>
          </a:xfrm>
        </p:spPr>
        <p:txBody>
          <a:bodyPr>
            <a:normAutofit/>
          </a:bodyPr>
          <a:lstStyle/>
          <a:p>
            <a:r>
              <a:rPr lang="en-GB" sz="3200" dirty="0"/>
              <a:t>I can use count controlled loops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B784086-FE8A-7474-C8BD-7D0D82F7B5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0532" y="1688781"/>
            <a:ext cx="7154962" cy="48472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A0CC283-E414-9CE3-EB1C-F82383D430F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600" dirty="0"/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F09FC2DB-4D27-9063-4D5C-4176479735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C00A99-3592-BE27-A875-988EA46188E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238581" y="4930311"/>
            <a:ext cx="189280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Put a screen capture of your python code and output  here</a:t>
            </a:r>
          </a:p>
        </p:txBody>
      </p:sp>
      <p:sp>
        <p:nvSpPr>
          <p:cNvPr id="10" name="Arrow: Right 17">
            <a:extLst>
              <a:ext uri="{FF2B5EF4-FFF2-40B4-BE49-F238E27FC236}">
                <a16:creationId xmlns:a16="http://schemas.microsoft.com/office/drawing/2014/main" id="{9118FA66-CAE9-E50F-E29E-8CB5F5E69B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8581539" y="5384171"/>
            <a:ext cx="406788" cy="29260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789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9BB2728-40C0-02C7-5CB4-151C5CB727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15138" y="86013"/>
            <a:ext cx="6487430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3 – Ranging loops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F862470-1B4B-429A-47E8-513E581A7F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99379" y="777632"/>
            <a:ext cx="10716768" cy="1344168"/>
          </a:xfrm>
        </p:spPr>
        <p:txBody>
          <a:bodyPr>
            <a:normAutofit/>
          </a:bodyPr>
          <a:lstStyle/>
          <a:p>
            <a:r>
              <a:rPr lang="en-GB" sz="3200" dirty="0"/>
              <a:t>I can use ranges in count controlled loops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B784086-FE8A-7474-C8BD-7D0D82F7B5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0532" y="1688781"/>
            <a:ext cx="7154962" cy="48472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A0CC283-E414-9CE3-EB1C-F82383D430F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600" dirty="0"/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F09FC2DB-4D27-9063-4D5C-4176479735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C00A99-3592-BE27-A875-988EA46188E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238581" y="4930311"/>
            <a:ext cx="189280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Put a screen capture of your python code and output  here</a:t>
            </a:r>
          </a:p>
        </p:txBody>
      </p:sp>
      <p:sp>
        <p:nvSpPr>
          <p:cNvPr id="10" name="Arrow: Right 17">
            <a:extLst>
              <a:ext uri="{FF2B5EF4-FFF2-40B4-BE49-F238E27FC236}">
                <a16:creationId xmlns:a16="http://schemas.microsoft.com/office/drawing/2014/main" id="{9118FA66-CAE9-E50F-E29E-8CB5F5E69B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8581539" y="5384171"/>
            <a:ext cx="406788" cy="292608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 descr="Thonny  -  C:\Users\challenorl\Dropbox\School\AA Knole Academy\Computer Science\New SOW\Python\Year 9\programming1\count_loop.py  @  5 : 1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494" y="1509227"/>
            <a:ext cx="3908326" cy="270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72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ABD09A-A4BA-4DB6-4CC8-641E1035F8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2343" y="1595334"/>
            <a:ext cx="7961152" cy="1933107"/>
          </a:xfrm>
          <a:prstGeom prst="roundRect">
            <a:avLst/>
          </a:prstGeom>
          <a:noFill/>
          <a:ln>
            <a:solidFill>
              <a:srgbClr val="42B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E9750F8-1671-8F3D-144C-368BE8424C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743739" y="2387674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0DBC59-1946-E962-4787-97A691B6246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357598" y="2378698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99EF560-2362-703A-0D19-046B4ACA74C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57776" y="2378698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3214231-820E-9E1B-59A6-EE17D9B9A8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743739" y="2809920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D744C58-32CC-730E-4D7D-630FE833A0B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357598" y="2800944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D6A4605-ADFC-8626-893E-E73BBA3113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57776" y="2800944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BA2BFC8-BE9D-5F98-6EFB-B6B7A70DDA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31195" y="1471277"/>
            <a:ext cx="1303375" cy="234892"/>
          </a:xfrm>
          <a:prstGeom prst="roundRect">
            <a:avLst/>
          </a:prstGeom>
          <a:solidFill>
            <a:srgbClr val="F7A216"/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Complete</a:t>
            </a:r>
          </a:p>
        </p:txBody>
      </p:sp>
      <p:sp>
        <p:nvSpPr>
          <p:cNvPr id="16" name="Rectangle: Top Corners One Rounded and One Snipped 15">
            <a:extLst>
              <a:ext uri="{FF2B5EF4-FFF2-40B4-BE49-F238E27FC236}">
                <a16:creationId xmlns:a16="http://schemas.microsoft.com/office/drawing/2014/main" id="{F3378822-8871-AA12-0283-8883DC669D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586523" y="1244552"/>
            <a:ext cx="2423409" cy="351667"/>
          </a:xfrm>
          <a:prstGeom prst="snip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Learning Objectives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FEA6EF-5598-D4C9-297E-AFD5E1307EF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29728" y="1621936"/>
            <a:ext cx="505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How did you do?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BA3EFCC-65B7-4CE2-FA78-9B8E4C9C9AE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6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0EDCC9-5DFF-CDF6-7AD3-A94A6E8327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-2275705" y="3043428"/>
            <a:ext cx="5343890" cy="77114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/>
              <a:t>Reflect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4735023-4F85-36CB-B4AA-0302E070D3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4309" y="4160520"/>
            <a:ext cx="9659201" cy="2276856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92588F-ED6A-BF5E-2E5E-10D5147F3E9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49116" y="3675888"/>
            <a:ext cx="9474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Write what you have learned today in the box below and anything you are still unsure of.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7D0C694-04CA-5107-AFA0-388F31E941A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581144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B1C00F-2F43-902A-EBC2-DB2AA2009C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852416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C7ABB71-1F01-AF81-7D9A-A01FC747F43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123688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18B3A22-6D33-E605-3D34-0E03259E584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394960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B524722-8E08-D2BF-B258-DC60E696B6B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666232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CC8118-6E24-9C00-C14C-5EF9DF4B639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937504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56BEA1-2282-D574-9AEA-FBBBDB61641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6208776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C21E34AC-12C2-5824-550F-AD2EEE643D7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310268" y="1664208"/>
            <a:ext cx="2110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Select the appropriate circle. Then go to shape format in the menu and colour it in.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AF31B8B-9A1D-ADEA-F76C-86B9DF8E0D9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8485632" y="1911336"/>
            <a:ext cx="863414" cy="476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5100DF65-3097-FDC8-CDF7-DCFC74A979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90" b="43920" l="80550" r="95750">
                        <a14:foregroundMark x1="86900" y1="9064" x2="87950" y2="9064"/>
                        <a14:foregroundMark x1="84000" y1="15033" x2="84350" y2="16065"/>
                        <a14:foregroundMark x1="91450" y1="11791" x2="91900" y2="12307"/>
                        <a14:foregroundMark x1="85750" y1="43920" x2="85750" y2="43920"/>
                      </a14:backgroundRemoval>
                    </a14:imgEffect>
                  </a14:imgLayer>
                </a14:imgProps>
              </a:ext>
            </a:extLst>
          </a:blip>
          <a:srcRect l="82142" t="5901" r="5323" b="54679"/>
          <a:stretch/>
        </p:blipFill>
        <p:spPr>
          <a:xfrm>
            <a:off x="53647" y="2747674"/>
            <a:ext cx="1008607" cy="2151976"/>
          </a:xfrm>
          <a:prstGeom prst="rect">
            <a:avLst/>
          </a:prstGeom>
        </p:spPr>
      </p:pic>
      <p:sp>
        <p:nvSpPr>
          <p:cNvPr id="39" name="Thought Bubble: Cloud 38">
            <a:extLst>
              <a:ext uri="{FF2B5EF4-FFF2-40B4-BE49-F238E27FC236}">
                <a16:creationId xmlns:a16="http://schemas.microsoft.com/office/drawing/2014/main" id="{C9608111-515F-14C3-AB72-3ED153EE66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48585" y="1389519"/>
            <a:ext cx="2679983" cy="923740"/>
          </a:xfrm>
          <a:prstGeom prst="cloudCallout">
            <a:avLst>
              <a:gd name="adj1" fmla="val -56385"/>
              <a:gd name="adj2" fmla="val 9492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Rectangle 3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79519" y="2313259"/>
            <a:ext cx="5404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Raleway"/>
              </a:rPr>
              <a:t>I can use</a:t>
            </a:r>
            <a:r>
              <a:rPr lang="en-GB" dirty="0"/>
              <a:t> </a:t>
            </a:r>
            <a:r>
              <a:rPr lang="en-GB" b="1" dirty="0"/>
              <a:t>Iteration</a:t>
            </a:r>
            <a:r>
              <a:rPr lang="en-GB" dirty="0"/>
              <a:t> in a computer program</a:t>
            </a:r>
          </a:p>
          <a:p>
            <a:endParaRPr lang="en-GB" dirty="0">
              <a:latin typeface="Raleway"/>
            </a:endParaRPr>
          </a:p>
          <a:p>
            <a:r>
              <a:rPr lang="en-GB" dirty="0">
                <a:latin typeface="Raleway"/>
              </a:rPr>
              <a:t>I can use </a:t>
            </a:r>
            <a:r>
              <a:rPr lang="en-GB" b="1" dirty="0"/>
              <a:t>count controlled loops </a:t>
            </a:r>
            <a:r>
              <a:rPr lang="en-GB" dirty="0"/>
              <a:t>in python</a:t>
            </a:r>
          </a:p>
          <a:p>
            <a:endParaRPr lang="en-GB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9BB2728-40C0-02C7-5CB4-151C5CB727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15138" y="86013"/>
            <a:ext cx="6487430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5 – Lesson Review</a:t>
            </a: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C86FDA50-AD50-BDFB-A7D1-8CB9DFD4ABC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051129" y="117054"/>
            <a:ext cx="2267712" cy="54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53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74871-136E-DC61-4A85-3D46A8E759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270261" y="97648"/>
            <a:ext cx="9144000" cy="690917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Homework</a:t>
            </a:r>
            <a:br>
              <a:rPr lang="en-GB" b="0" i="0" dirty="0">
                <a:solidFill>
                  <a:srgbClr val="000000"/>
                </a:solidFill>
                <a:effectLst/>
                <a:latin typeface="Raleway" pitchFamily="2" charset="0"/>
              </a:rPr>
            </a:b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090519-8C5C-9BE3-6428-AD6FAA7DA07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57013" y="971748"/>
            <a:ext cx="101758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Get up to date with any work you have missed or not completed in this PowerPoint or in your Student Workbook</a:t>
            </a:r>
            <a:r>
              <a:rPr lang="en-GB" dirty="0"/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C49AAB-D2D1-B706-A1F8-E640162013B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57013" y="4663583"/>
            <a:ext cx="10175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Fill in the notes section with anything you think is important that you need to remember</a:t>
            </a:r>
            <a:r>
              <a:rPr lang="en-GB" dirty="0"/>
              <a:t>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E81E43-088B-0431-D8A9-32979F3FED7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0359" y="5481354"/>
            <a:ext cx="952500" cy="952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2A1A22-7126-FCE7-0B88-6468A5E3B98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l="82142" t="5901" r="5323" b="54679"/>
          <a:stretch/>
        </p:blipFill>
        <p:spPr>
          <a:xfrm>
            <a:off x="9405654" y="2194417"/>
            <a:ext cx="1008607" cy="2151976"/>
          </a:xfrm>
          <a:prstGeom prst="rect">
            <a:avLst/>
          </a:prstGeom>
        </p:spPr>
      </p:pic>
      <p:pic>
        <p:nvPicPr>
          <p:cNvPr id="18" name="Picture 17" descr="Diagram&#10;&#10;Description automatically generated">
            <a:extLst>
              <a:ext uri="{FF2B5EF4-FFF2-40B4-BE49-F238E27FC236}">
                <a16:creationId xmlns:a16="http://schemas.microsoft.com/office/drawing/2014/main" id="{24DB007D-87D3-C1C1-5ED1-BB71621484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433" y="2059415"/>
            <a:ext cx="2480831" cy="260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114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2D17CBB-5922-7E94-2971-FC1A238BFAA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50128" y="64240"/>
            <a:ext cx="10673382" cy="6563063"/>
            <a:chOff x="150128" y="64240"/>
            <a:chExt cx="10673382" cy="656306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AF74056F-630E-B90A-765E-648883F75D8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4309" y="1182848"/>
              <a:ext cx="9659201" cy="544445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" name="Title 1">
              <a:extLst>
                <a:ext uri="{FF2B5EF4-FFF2-40B4-BE49-F238E27FC236}">
                  <a16:creationId xmlns:a16="http://schemas.microsoft.com/office/drawing/2014/main" id="{8B5FDAF4-5647-01D6-244E-1E05EAB1BD8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70261" y="64240"/>
              <a:ext cx="2689343" cy="69091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5000"/>
                </a:lnSpc>
                <a:spcBef>
                  <a:spcPct val="0"/>
                </a:spcBef>
                <a:buNone/>
                <a:defRPr sz="4200" kern="1200" spc="-50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5400" b="1" dirty="0"/>
                <a:t>Notes</a:t>
              </a:r>
              <a:br>
                <a:rPr lang="en-GB" sz="5400" dirty="0">
                  <a:solidFill>
                    <a:srgbClr val="000000"/>
                  </a:solidFill>
                  <a:latin typeface="Raleway" pitchFamily="2" charset="0"/>
                </a:rPr>
              </a:br>
              <a:endParaRPr lang="en-GB" sz="5400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0AF7262-7F21-EFA3-8DA3-FABA665D2A9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0128" y="230348"/>
              <a:ext cx="952500" cy="9525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5A15346-2CB8-974C-A6D8-CC2927700C0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57600" y="427839"/>
              <a:ext cx="5335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Put any notes you make in the box below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3082133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Prismatic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42B3BD"/>
      </a:accent1>
      <a:accent2>
        <a:srgbClr val="51B851"/>
      </a:accent2>
      <a:accent3>
        <a:srgbClr val="B5A603"/>
      </a:accent3>
      <a:accent4>
        <a:srgbClr val="F58505"/>
      </a:accent4>
      <a:accent5>
        <a:srgbClr val="FA2481"/>
      </a:accent5>
      <a:accent6>
        <a:srgbClr val="9CA2AB"/>
      </a:accent6>
      <a:hlink>
        <a:srgbClr val="FA2481"/>
      </a:hlink>
      <a:folHlink>
        <a:srgbClr val="57618E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f_Registration_Enabled xmlns="c8ca0421-9c59-4595-9e30-dde7f35fae63" xsi:nil="true"/>
    <Students xmlns="c8ca0421-9c59-4595-9e30-dde7f35fae63">
      <UserInfo>
        <DisplayName/>
        <AccountId xsi:nil="true"/>
        <AccountType/>
      </UserInfo>
    </Students>
    <Templates xmlns="c8ca0421-9c59-4595-9e30-dde7f35fae63" xsi:nil="true"/>
    <Has_Teacher_Only_SectionGroup xmlns="c8ca0421-9c59-4595-9e30-dde7f35fae63" xsi:nil="true"/>
    <NotebookType xmlns="c8ca0421-9c59-4595-9e30-dde7f35fae63" xsi:nil="true"/>
    <CultureName xmlns="c8ca0421-9c59-4595-9e30-dde7f35fae63" xsi:nil="true"/>
    <DefaultSectionNames xmlns="c8ca0421-9c59-4595-9e30-dde7f35fae63" xsi:nil="true"/>
    <Owner xmlns="c8ca0421-9c59-4595-9e30-dde7f35fae63">
      <UserInfo>
        <DisplayName/>
        <AccountId xsi:nil="true"/>
        <AccountType/>
      </UserInfo>
    </Owner>
    <Teachers xmlns="c8ca0421-9c59-4595-9e30-dde7f35fae63">
      <UserInfo>
        <DisplayName/>
        <AccountId xsi:nil="true"/>
        <AccountType/>
      </UserInfo>
    </Teachers>
    <AppVersion xmlns="c8ca0421-9c59-4595-9e30-dde7f35fae63" xsi:nil="true"/>
    <Is_Collaboration_Space_Locked xmlns="c8ca0421-9c59-4595-9e30-dde7f35fae63" xsi:nil="true"/>
    <FolderType xmlns="c8ca0421-9c59-4595-9e30-dde7f35fae63" xsi:nil="true"/>
    <Student_Groups xmlns="c8ca0421-9c59-4595-9e30-dde7f35fae63">
      <UserInfo>
        <DisplayName/>
        <AccountId xsi:nil="true"/>
        <AccountType/>
      </UserInfo>
    </Student_Groups>
    <Invited_Teachers xmlns="c8ca0421-9c59-4595-9e30-dde7f35fae63" xsi:nil="true"/>
    <Invited_Students xmlns="c8ca0421-9c59-4595-9e30-dde7f35fae6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651E3CAD2B774AB15828A557F882E5" ma:contentTypeVersion="28" ma:contentTypeDescription="Create a new document." ma:contentTypeScope="" ma:versionID="1f011b525188c5b09fde43f2ad30ee0a">
  <xsd:schema xmlns:xsd="http://www.w3.org/2001/XMLSchema" xmlns:xs="http://www.w3.org/2001/XMLSchema" xmlns:p="http://schemas.microsoft.com/office/2006/metadata/properties" xmlns:ns3="c8ca0421-9c59-4595-9e30-dde7f35fae63" xmlns:ns4="9e4d4235-23f4-4398-a50a-26a20bc55c29" targetNamespace="http://schemas.microsoft.com/office/2006/metadata/properties" ma:root="true" ma:fieldsID="a0b2720c2cf6dfc661c962cbb5c319fb" ns3:_="" ns4:_="">
    <xsd:import namespace="c8ca0421-9c59-4595-9e30-dde7f35fae63"/>
    <xsd:import namespace="9e4d4235-23f4-4398-a50a-26a20bc55c29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ca0421-9c59-4595-9e30-dde7f35fae63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2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3" nillable="true" ma:displayName="Culture Name" ma:internalName="CultureName">
      <xsd:simpleType>
        <xsd:restriction base="dms:Text"/>
      </xsd:simpleType>
    </xsd:element>
    <xsd:element name="AppVersion" ma:index="14" nillable="true" ma:displayName="App Version" ma:internalName="AppVersion">
      <xsd:simpleType>
        <xsd:restriction base="dms:Text"/>
      </xsd:simpleType>
    </xsd:element>
    <xsd:element name="Teachers" ma:index="15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6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7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8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9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0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1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2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OCR" ma:index="3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4" nillable="true" ma:displayName="Length (seconds)" ma:internalName="MediaLengthInSeconds" ma:readOnly="true">
      <xsd:simpleType>
        <xsd:restriction base="dms:Unknown"/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4d4235-23f4-4398-a50a-26a20bc55c29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5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819A62-FB3E-4E79-A3CA-52AED3161B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C7C151-F3DE-460A-B3E6-FED5245242D8}">
  <ds:schemaRefs>
    <ds:schemaRef ds:uri="http://purl.org/dc/elements/1.1/"/>
    <ds:schemaRef ds:uri="http://schemas.microsoft.com/office/2006/metadata/properties"/>
    <ds:schemaRef ds:uri="c8ca0421-9c59-4595-9e30-dde7f35fae6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e4d4235-23f4-4398-a50a-26a20bc55c2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6D48642-2B23-490D-97DF-96F8446EFD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ca0421-9c59-4595-9e30-dde7f35fae63"/>
    <ds:schemaRef ds:uri="9e4d4235-23f4-4398-a50a-26a20bc55c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Prismatic</Template>
  <TotalTime>22893</TotalTime>
  <Words>220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Aharoni</vt:lpstr>
      <vt:lpstr>Arial</vt:lpstr>
      <vt:lpstr>Avenir Next LT Pro</vt:lpstr>
      <vt:lpstr>Calibri</vt:lpstr>
      <vt:lpstr>Raleway</vt:lpstr>
      <vt:lpstr>PrismaticVTI</vt:lpstr>
      <vt:lpstr>Learning Journal</vt:lpstr>
      <vt:lpstr>PowerPoint Presentation</vt:lpstr>
      <vt:lpstr>I can use count controlled loops</vt:lpstr>
      <vt:lpstr>I can use ranges in count controlled loops</vt:lpstr>
      <vt:lpstr>PowerPoint Presentation</vt:lpstr>
      <vt:lpstr>Homework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Journal</dc:title>
  <dc:creator>Lance Challenor</dc:creator>
  <cp:lastModifiedBy>Lance Challenor</cp:lastModifiedBy>
  <cp:revision>67</cp:revision>
  <dcterms:created xsi:type="dcterms:W3CDTF">2022-08-21T13:50:43Z</dcterms:created>
  <dcterms:modified xsi:type="dcterms:W3CDTF">2022-12-04T10:02:29Z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0x01010070651E3CAD2B774AB15828A557F882E5</vt:lpwstr>
  </property>
</Properties>
</file>