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9" r:id="rId4"/>
    <p:sldId id="280" r:id="rId5"/>
    <p:sldId id="259" r:id="rId6"/>
    <p:sldId id="268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C"/>
    <a:srgbClr val="3EC4FF"/>
    <a:srgbClr val="78D5F7"/>
    <a:srgbClr val="42B3BD"/>
    <a:srgbClr val="5683C3"/>
    <a:srgbClr val="32A2FA"/>
    <a:srgbClr val="FA2481"/>
    <a:srgbClr val="1B00C0"/>
    <a:srgbClr val="F7A216"/>
    <a:srgbClr val="F69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1842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1/15/2023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75023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2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2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12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1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1/15/2023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62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83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76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6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5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9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1/15/2023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065351-CED3-A34C-8617-1F59CBB9E958}"/>
              </a:ext>
            </a:extLst>
          </p:cNvPr>
          <p:cNvSpPr/>
          <p:nvPr userDrawn="1"/>
        </p:nvSpPr>
        <p:spPr>
          <a:xfrm>
            <a:off x="0" y="6795083"/>
            <a:ext cx="12192000" cy="629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44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mp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22386-2BCE-1B74-4269-CB286B8778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1517904" y="1517904"/>
            <a:ext cx="9144000" cy="898125"/>
          </a:xfrm>
        </p:spPr>
        <p:txBody>
          <a:bodyPr>
            <a:normAutofit fontScale="90000"/>
          </a:bodyPr>
          <a:lstStyle/>
          <a:p>
            <a:r>
              <a:rPr lang="en-GB" dirty="0"/>
              <a:t>Learning Journal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9BAE62-9E73-270D-D353-D4F13D7736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1425625" y="2665476"/>
            <a:ext cx="9144000" cy="1113764"/>
          </a:xfrm>
        </p:spPr>
        <p:txBody>
          <a:bodyPr>
            <a:normAutofit fontScale="77500" lnSpcReduction="20000"/>
          </a:bodyPr>
          <a:lstStyle/>
          <a:p>
            <a:r>
              <a:rPr lang="en-GB" sz="4400" b="1" dirty="0"/>
              <a:t>Unit 2</a:t>
            </a:r>
          </a:p>
          <a:p>
            <a:r>
              <a:rPr lang="en-GB" sz="4400" dirty="0"/>
              <a:t>Programming</a:t>
            </a:r>
          </a:p>
          <a:p>
            <a:endParaRPr lang="en-GB" sz="4400" dirty="0"/>
          </a:p>
        </p:txBody>
      </p:sp>
      <p:pic>
        <p:nvPicPr>
          <p:cNvPr id="1026" name="Picture 2" descr="Image of writing journal clipart hand writing clip art - Cliparting.com">
            <a:extLst>
              <a:ext uri="{FF2B5EF4-FFF2-40B4-BE49-F238E27FC236}">
                <a16:creationId xmlns:a16="http://schemas.microsoft.com/office/drawing/2014/main" id="{7BCB6803-D0D0-6963-5E44-A2B7CCBDE1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22" y="1593403"/>
            <a:ext cx="848611" cy="61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of writing journal clipart hand writing clip art - Cliparting.com">
            <a:extLst>
              <a:ext uri="{FF2B5EF4-FFF2-40B4-BE49-F238E27FC236}">
                <a16:creationId xmlns:a16="http://schemas.microsoft.com/office/drawing/2014/main" id="{FFCF1A81-6A69-FAB3-D6E3-94E5B04059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769" y="1593404"/>
            <a:ext cx="848611" cy="61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57037F-3495-D430-0C4C-2370E8F858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29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4" descr="Premium Vector | Robot character set for the animation with various views,  hairstyle, emotion, pose and gesture. ¡">
            <a:extLst>
              <a:ext uri="{FF2B5EF4-FFF2-40B4-BE49-F238E27FC236}">
                <a16:creationId xmlns:a16="http://schemas.microsoft.com/office/drawing/2014/main" id="{14147634-263B-3EED-33A5-5A12537AAE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19" b="46074" l="23129" r="36880">
                        <a14:foregroundMark x1="24550" y1="13191" x2="24550" y2="14886"/>
                        <a14:foregroundMark x1="32800" y1="13559" x2="32900" y2="146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0" t="5676" r="61401" b="54464"/>
          <a:stretch/>
        </p:blipFill>
        <p:spPr bwMode="auto">
          <a:xfrm>
            <a:off x="9199684" y="3567417"/>
            <a:ext cx="1369941" cy="215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he Rise of Modern Programming Languages | by Chrispine Chiedo | The Andela  Way | Medium">
            <a:extLst>
              <a:ext uri="{FF2B5EF4-FFF2-40B4-BE49-F238E27FC236}">
                <a16:creationId xmlns:a16="http://schemas.microsoft.com/office/drawing/2014/main" id="{51B9E42D-A752-8CC3-F622-31C027B38D6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944" y="3871016"/>
            <a:ext cx="4611920" cy="263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572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ABD09A-A4BA-4DB6-4CC8-641E1035F8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2343" y="1595334"/>
            <a:ext cx="9018670" cy="1580581"/>
          </a:xfrm>
          <a:prstGeom prst="roundRect">
            <a:avLst/>
          </a:prstGeom>
          <a:noFill/>
          <a:ln>
            <a:solidFill>
              <a:srgbClr val="42B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BA2BFC8-BE9D-5F98-6EFB-B6B7A70DDA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273686" y="1452839"/>
            <a:ext cx="889233" cy="234892"/>
          </a:xfrm>
          <a:prstGeom prst="roundRect">
            <a:avLst/>
          </a:prstGeom>
          <a:solidFill>
            <a:srgbClr val="F7A216"/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16" name="Rectangle: Top Corners One Rounded and One Snipped 15">
            <a:extLst>
              <a:ext uri="{FF2B5EF4-FFF2-40B4-BE49-F238E27FC236}">
                <a16:creationId xmlns:a16="http://schemas.microsoft.com/office/drawing/2014/main" id="{F3378822-8871-AA12-0283-8883DC669D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502436" y="1232846"/>
            <a:ext cx="2423409" cy="351667"/>
          </a:xfrm>
          <a:prstGeom prst="snip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Learning Objective 2</a:t>
            </a:r>
          </a:p>
        </p:txBody>
      </p:sp>
      <p:sp>
        <p:nvSpPr>
          <p:cNvPr id="17" name="Rectangle: Top Corners One Rounded and One Snipped 16">
            <a:extLst>
              <a:ext uri="{FF2B5EF4-FFF2-40B4-BE49-F238E27FC236}">
                <a16:creationId xmlns:a16="http://schemas.microsoft.com/office/drawing/2014/main" id="{937B1C50-DA4A-BB9D-EC48-3F88277A42E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2343" y="3209114"/>
            <a:ext cx="2423409" cy="351667"/>
          </a:xfrm>
          <a:prstGeom prst="snip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Recap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D20103-0E21-A2D7-DE50-E3AE0746676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06843" y="3645726"/>
            <a:ext cx="90355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en-GB" dirty="0">
                <a:solidFill>
                  <a:schemeClr val="tx1"/>
                </a:solidFill>
                <a:effectLst/>
              </a:rPr>
              <a:t>Explain the difference between a </a:t>
            </a:r>
            <a:r>
              <a:rPr lang="en-GB" b="1" dirty="0"/>
              <a:t>Function</a:t>
            </a:r>
            <a:r>
              <a:rPr lang="en-GB" b="1" dirty="0">
                <a:solidFill>
                  <a:schemeClr val="tx1"/>
                </a:solidFill>
                <a:effectLst/>
              </a:rPr>
              <a:t> </a:t>
            </a:r>
            <a:r>
              <a:rPr lang="en-GB" dirty="0">
                <a:solidFill>
                  <a:schemeClr val="tx1"/>
                </a:solidFill>
                <a:effectLst/>
              </a:rPr>
              <a:t>and a </a:t>
            </a:r>
            <a:r>
              <a:rPr lang="en-GB" b="1" dirty="0"/>
              <a:t>procedure</a:t>
            </a:r>
            <a:endParaRPr lang="en-GB" sz="800" dirty="0">
              <a:solidFill>
                <a:schemeClr val="tx1"/>
              </a:solidFill>
              <a:effectLst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9BE8A22-31C1-06B1-FAD6-85BBDDAAF9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4309" y="4399924"/>
            <a:ext cx="9659201" cy="17029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60E51994-7656-1C5F-82D5-4EC2165825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104455" y="4025855"/>
            <a:ext cx="289592" cy="4431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FCDAF22-C5EB-2012-83F4-33A8AC2F202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182343" y="3560781"/>
            <a:ext cx="96411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1953E499-7A79-9333-7381-76CECA1B453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15138" y="86013"/>
            <a:ext cx="6487430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1 – Getting Started</a:t>
            </a:r>
          </a:p>
        </p:txBody>
      </p:sp>
      <p:pic>
        <p:nvPicPr>
          <p:cNvPr id="37" name="Picture 36" descr="A picture containing text&#10;&#10;Description automatically generated">
            <a:extLst>
              <a:ext uri="{FF2B5EF4-FFF2-40B4-BE49-F238E27FC236}">
                <a16:creationId xmlns:a16="http://schemas.microsoft.com/office/drawing/2014/main" id="{BACDA6D4-7675-2EA9-E39D-EF082E2A00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1C91AA-AE79-1614-809D-B55EF212D4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90" b="43920" l="80550" r="95750">
                        <a14:foregroundMark x1="86900" y1="9064" x2="87950" y2="9064"/>
                        <a14:foregroundMark x1="84000" y1="15033" x2="84350" y2="16065"/>
                        <a14:foregroundMark x1="91450" y1="11791" x2="91900" y2="12307"/>
                        <a14:foregroundMark x1="85750" y1="43920" x2="85750" y2="43920"/>
                      </a14:backgroundRemoval>
                    </a14:imgEffect>
                  </a14:imgLayer>
                </a14:imgProps>
              </a:ext>
            </a:extLst>
          </a:blip>
          <a:srcRect l="82142" t="5901" r="5323" b="54679"/>
          <a:stretch/>
        </p:blipFill>
        <p:spPr>
          <a:xfrm>
            <a:off x="0" y="3323936"/>
            <a:ext cx="1008607" cy="215197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9C41774-22DB-F3D9-1FF3-5EF399AD656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115856" y="762932"/>
            <a:ext cx="1466566" cy="2286002"/>
            <a:chOff x="9585037" y="725189"/>
            <a:chExt cx="1466566" cy="228600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4FC2224-0481-EB60-4E7D-7BEEBCF4721E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9585037" y="725189"/>
              <a:ext cx="1466566" cy="2286002"/>
              <a:chOff x="4316756" y="872409"/>
              <a:chExt cx="1466566" cy="2286002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DFDDD5BC-2681-0F62-88BB-863715CF58A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138" b="43331" l="62100" r="76500">
                            <a14:foregroundMark x1="67750" y1="9138" x2="69250" y2="9654"/>
                            <a14:foregroundMark x1="66350" y1="43183" x2="66350" y2="43183"/>
                            <a14:foregroundMark x1="71100" y1="43331" x2="71100" y2="43331"/>
                            <a14:foregroundMark x1="63450" y1="22992" x2="63450" y2="22992"/>
                            <a14:foregroundMark x1="63700" y1="23139" x2="63700" y2="23139"/>
                            <a14:foregroundMark x1="64750" y1="12749" x2="64500" y2="14812"/>
                            <a14:foregroundMark x1="72850" y1="13559" x2="72850" y2="15623"/>
                          </a14:backgroundRemoval>
                        </a14:imgEffect>
                      </a14:imgLayer>
                    </a14:imgProps>
                  </a:ext>
                </a:extLst>
              </a:blip>
              <a:srcRect l="60339" t="5390" r="21686" b="52734"/>
              <a:stretch/>
            </p:blipFill>
            <p:spPr>
              <a:xfrm>
                <a:off x="4337077" y="872409"/>
                <a:ext cx="1446245" cy="2286002"/>
              </a:xfrm>
              <a:prstGeom prst="rect">
                <a:avLst/>
              </a:prstGeom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6CCE54E-9601-E435-9AC8-2B86F1038FA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671320" y="1721495"/>
                <a:ext cx="903618" cy="5878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3EC4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FA0F6153-186B-EE8C-4A1B-3D91E0A570F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138" b="43331" l="62100" r="76500">
                            <a14:foregroundMark x1="67750" y1="9138" x2="69250" y2="9654"/>
                            <a14:foregroundMark x1="66350" y1="43183" x2="66350" y2="43183"/>
                            <a14:foregroundMark x1="71100" y1="43331" x2="71100" y2="43331"/>
                            <a14:foregroundMark x1="63450" y1="22992" x2="63450" y2="22992"/>
                            <a14:foregroundMark x1="63700" y1="23139" x2="63700" y2="23139"/>
                            <a14:foregroundMark x1="64750" y1="12749" x2="64500" y2="14812"/>
                            <a14:foregroundMark x1="72850" y1="13559" x2="72850" y2="15623"/>
                          </a14:backgroundRemoval>
                        </a14:imgEffect>
                      </a14:imgLayer>
                    </a14:imgProps>
                  </a:ext>
                </a:extLst>
              </a:blip>
              <a:srcRect l="60339" t="26271" r="32777" b="64157"/>
              <a:stretch/>
            </p:blipFill>
            <p:spPr>
              <a:xfrm>
                <a:off x="4316756" y="1968757"/>
                <a:ext cx="553823" cy="52251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C0C16FC7-2F19-2026-1101-3A660D210C7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138" b="43331" l="62100" r="76500">
                            <a14:foregroundMark x1="67750" y1="9138" x2="69250" y2="9654"/>
                            <a14:foregroundMark x1="66350" y1="43183" x2="66350" y2="43183"/>
                            <a14:foregroundMark x1="71100" y1="43331" x2="71100" y2="43331"/>
                            <a14:foregroundMark x1="63450" y1="22992" x2="63450" y2="22992"/>
                            <a14:foregroundMark x1="63700" y1="23139" x2="63700" y2="23139"/>
                            <a14:foregroundMark x1="64750" y1="12749" x2="64500" y2="14812"/>
                            <a14:foregroundMark x1="72850" y1="13559" x2="72850" y2="15623"/>
                          </a14:backgroundRemoval>
                        </a14:imgEffect>
                      </a14:imgLayer>
                    </a14:imgProps>
                  </a:ext>
                </a:extLst>
              </a:blip>
              <a:srcRect l="74683" t="22566" r="23789" b="74870"/>
              <a:stretch/>
            </p:blipFill>
            <p:spPr>
              <a:xfrm>
                <a:off x="5492415" y="1828800"/>
                <a:ext cx="122955" cy="139957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C828239-0159-88B4-45C1-28556C8029B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943149" y="1621129"/>
              <a:ext cx="90361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/>
                <a:t>Unit 3.2</a:t>
              </a:r>
            </a:p>
            <a:p>
              <a:pPr algn="ctr"/>
              <a:r>
                <a:rPr lang="en-GB" sz="800" dirty="0"/>
                <a:t>Programming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2910F41-510D-F177-F0C3-2A49EE3DAF7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68490" y="1717374"/>
            <a:ext cx="6987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t"/>
            <a:r>
              <a:rPr lang="en-GB" dirty="0">
                <a:latin typeface="Raleway"/>
              </a:rPr>
              <a:t>I can understand the concept of </a:t>
            </a:r>
            <a:r>
              <a:rPr lang="en-GB" b="1" dirty="0">
                <a:latin typeface="Raleway"/>
              </a:rPr>
              <a:t>data structures</a:t>
            </a:r>
            <a:endParaRPr lang="en-GB" sz="8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AD958A-2314-F48B-3BF0-39EEA824248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35916" y="2130535"/>
            <a:ext cx="6987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Raleway"/>
              </a:rPr>
              <a:t>I can explain the difference between an </a:t>
            </a:r>
            <a:r>
              <a:rPr lang="en-GB" b="1" dirty="0">
                <a:latin typeface="Raleway"/>
              </a:rPr>
              <a:t>array</a:t>
            </a:r>
            <a:r>
              <a:rPr lang="en-GB" dirty="0">
                <a:latin typeface="Raleway"/>
              </a:rPr>
              <a:t> and a </a:t>
            </a:r>
            <a:r>
              <a:rPr lang="en-GB" b="1" dirty="0">
                <a:latin typeface="Raleway"/>
              </a:rPr>
              <a:t>list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BA3B82A-285C-9863-0DBD-9C1D401177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10398" y="1763717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81C3EAF-A1C1-8D4D-2E41-9AB612CA62B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24257" y="1754741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4790679-8972-66C5-F2B8-189E71AB7E8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24435" y="1754741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A5B487D-079D-F0BA-6DDC-4695C9424FC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10398" y="2243655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8E01E62-83C5-FD74-D00F-62E8FDEFBF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24257" y="2234679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ABC5CFF-03C7-E124-B949-A5CD337F15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24435" y="2234679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0DB60A-AF20-3B13-22F8-7B73FC0A9A8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35916" y="2728259"/>
            <a:ext cx="6987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t"/>
            <a:r>
              <a:rPr lang="en-GB" b="0" i="0" dirty="0">
                <a:solidFill>
                  <a:srgbClr val="000000"/>
                </a:solidFill>
                <a:effectLst/>
                <a:latin typeface="Raleway" pitchFamily="2" charset="0"/>
              </a:rPr>
              <a:t>I can </a:t>
            </a:r>
            <a:r>
              <a:rPr lang="en-GB" dirty="0">
                <a:solidFill>
                  <a:srgbClr val="000000"/>
                </a:solidFill>
                <a:latin typeface="Raleway" pitchFamily="2" charset="0"/>
              </a:rPr>
              <a:t>talk about complex </a:t>
            </a:r>
            <a:r>
              <a:rPr lang="en-GB" b="1" dirty="0">
                <a:solidFill>
                  <a:srgbClr val="000000"/>
                </a:solidFill>
                <a:latin typeface="Raleway" pitchFamily="2" charset="0"/>
              </a:rPr>
              <a:t>data structures </a:t>
            </a:r>
            <a:endParaRPr lang="en-GB" sz="8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B7B908D-4044-2C0A-4B3D-195F0198AB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10398" y="2732925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D58FDB3-C724-74F5-24E1-80A53D5081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24257" y="2723949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7A33697-1199-6916-3C40-9178D6F72E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24435" y="2723949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031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D34C3C8-F456-78F5-1366-17334DD7ABE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926" y="-19958"/>
            <a:ext cx="1505488" cy="1576107"/>
          </a:xfrm>
          <a:prstGeom prst="roundRect">
            <a:avLst/>
          </a:prstGeom>
          <a:solidFill>
            <a:srgbClr val="3EC4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DEXAN</a:t>
            </a:r>
          </a:p>
          <a:p>
            <a:r>
              <a:rPr lang="en-GB" b="1" dirty="0">
                <a:solidFill>
                  <a:schemeClr val="tx1"/>
                </a:solidFill>
              </a:rPr>
              <a:t>De</a:t>
            </a:r>
            <a:r>
              <a:rPr lang="en-GB" dirty="0">
                <a:solidFill>
                  <a:schemeClr val="tx1"/>
                </a:solidFill>
              </a:rPr>
              <a:t>scribe</a:t>
            </a:r>
          </a:p>
          <a:p>
            <a:r>
              <a:rPr lang="en-GB" b="1" dirty="0">
                <a:solidFill>
                  <a:schemeClr val="tx1"/>
                </a:solidFill>
              </a:rPr>
              <a:t>Ex</a:t>
            </a:r>
            <a:r>
              <a:rPr lang="en-GB" dirty="0">
                <a:solidFill>
                  <a:schemeClr val="tx1"/>
                </a:solidFill>
              </a:rPr>
              <a:t>plain</a:t>
            </a:r>
          </a:p>
          <a:p>
            <a:r>
              <a:rPr lang="en-GB" b="1" dirty="0">
                <a:solidFill>
                  <a:schemeClr val="tx1"/>
                </a:solidFill>
              </a:rPr>
              <a:t>An</a:t>
            </a:r>
            <a:r>
              <a:rPr lang="en-GB" dirty="0">
                <a:solidFill>
                  <a:schemeClr val="tx1"/>
                </a:solidFill>
              </a:rPr>
              <a:t>alyse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9BB2728-40C0-02C7-5CB4-151C5CB727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649211" y="86013"/>
            <a:ext cx="7753357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2 – Data Structures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F862470-1B4B-429A-47E8-513E581A7F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512414" y="768096"/>
            <a:ext cx="9935874" cy="615615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+mn-lt"/>
              </a:rPr>
              <a:t>What is an </a:t>
            </a:r>
            <a:r>
              <a:rPr lang="en-GB" sz="2000" b="1" dirty="0">
                <a:latin typeface="+mn-lt"/>
              </a:rPr>
              <a:t>array</a:t>
            </a:r>
            <a:r>
              <a:rPr lang="en-GB" sz="2000" dirty="0">
                <a:latin typeface="+mn-lt"/>
              </a:rPr>
              <a:t> in computer science and how is it different from a </a:t>
            </a:r>
            <a:r>
              <a:rPr lang="en-GB" sz="2000" b="1" dirty="0">
                <a:latin typeface="+mn-lt"/>
              </a:rPr>
              <a:t>list</a:t>
            </a:r>
            <a:r>
              <a:rPr lang="en-GB" sz="2000" dirty="0">
                <a:latin typeface="+mn-lt"/>
              </a:rPr>
              <a:t> in terms of size?</a:t>
            </a:r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F09FC2DB-4D27-9063-4D5C-4176479735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80BCC71-6CF3-3072-9893-98BF156D672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7820" y="1357860"/>
            <a:ext cx="9506929" cy="17029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B0C17F7D-984A-288C-DD90-14F08E478D1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1520" y="3179071"/>
            <a:ext cx="10716768" cy="61561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+mn-lt"/>
              </a:rPr>
              <a:t>What is a </a:t>
            </a:r>
            <a:r>
              <a:rPr lang="en-GB" sz="3600" b="1" dirty="0">
                <a:latin typeface="+mn-lt"/>
              </a:rPr>
              <a:t>list</a:t>
            </a:r>
            <a:r>
              <a:rPr lang="en-GB" sz="3600" dirty="0">
                <a:latin typeface="+mn-lt"/>
              </a:rPr>
              <a:t> in computer science and how is it different from an </a:t>
            </a:r>
            <a:r>
              <a:rPr lang="en-GB" sz="3600" b="1" dirty="0">
                <a:latin typeface="+mn-lt"/>
              </a:rPr>
              <a:t>array</a:t>
            </a:r>
            <a:r>
              <a:rPr lang="en-GB" sz="3600" dirty="0">
                <a:latin typeface="+mn-lt"/>
              </a:rPr>
              <a:t> in terms of adding or removing items?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90C92DC-9D64-895D-F06E-6E5ADF44B8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7820" y="3797221"/>
            <a:ext cx="10393648" cy="22926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Picture 2" descr="Free photo: lockers, numbers, pay, castles, doors, yellow | Hippopx">
            <a:extLst>
              <a:ext uri="{FF2B5EF4-FFF2-40B4-BE49-F238E27FC236}">
                <a16:creationId xmlns:a16="http://schemas.microsoft.com/office/drawing/2014/main" id="{0ABDAF16-7A8F-DF6E-EE3F-C5CDF3A65D7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35"/>
          <a:stretch/>
        </p:blipFill>
        <p:spPr bwMode="auto">
          <a:xfrm>
            <a:off x="10287775" y="1550831"/>
            <a:ext cx="2002915" cy="148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9A0CC283-E414-9CE3-EB1C-F82383D430F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1907514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D34C3C8-F456-78F5-1366-17334DD7ABE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926" y="-19958"/>
            <a:ext cx="1505488" cy="1576107"/>
          </a:xfrm>
          <a:prstGeom prst="roundRect">
            <a:avLst/>
          </a:prstGeom>
          <a:solidFill>
            <a:srgbClr val="3EC4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DEXAN</a:t>
            </a:r>
          </a:p>
          <a:p>
            <a:r>
              <a:rPr lang="en-GB" b="1" dirty="0">
                <a:solidFill>
                  <a:schemeClr val="tx1"/>
                </a:solidFill>
              </a:rPr>
              <a:t>De</a:t>
            </a:r>
            <a:r>
              <a:rPr lang="en-GB" dirty="0">
                <a:solidFill>
                  <a:schemeClr val="tx1"/>
                </a:solidFill>
              </a:rPr>
              <a:t>scribe</a:t>
            </a:r>
          </a:p>
          <a:p>
            <a:r>
              <a:rPr lang="en-GB" b="1" dirty="0">
                <a:solidFill>
                  <a:schemeClr val="tx1"/>
                </a:solidFill>
              </a:rPr>
              <a:t>Ex</a:t>
            </a:r>
            <a:r>
              <a:rPr lang="en-GB" dirty="0">
                <a:solidFill>
                  <a:schemeClr val="tx1"/>
                </a:solidFill>
              </a:rPr>
              <a:t>plain</a:t>
            </a:r>
          </a:p>
          <a:p>
            <a:r>
              <a:rPr lang="en-GB" b="1" dirty="0">
                <a:solidFill>
                  <a:schemeClr val="tx1"/>
                </a:solidFill>
              </a:rPr>
              <a:t>An</a:t>
            </a:r>
            <a:r>
              <a:rPr lang="en-GB" dirty="0">
                <a:solidFill>
                  <a:schemeClr val="tx1"/>
                </a:solidFill>
              </a:rPr>
              <a:t>alyse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9BB2728-40C0-02C7-5CB4-151C5CB727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649211" y="86013"/>
            <a:ext cx="7753357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3 – Complex Data Structures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F862470-1B4B-429A-47E8-513E581A7F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512414" y="768096"/>
            <a:ext cx="9935874" cy="615615"/>
          </a:xfrm>
        </p:spPr>
        <p:txBody>
          <a:bodyPr>
            <a:normAutofit fontScale="90000"/>
          </a:bodyPr>
          <a:lstStyle/>
          <a:p>
            <a:r>
              <a:rPr lang="en-GB" sz="2000" dirty="0">
                <a:latin typeface="+mn-lt"/>
              </a:rPr>
              <a:t>What is a </a:t>
            </a:r>
            <a:r>
              <a:rPr lang="en-GB" sz="2000" b="1" dirty="0">
                <a:latin typeface="+mn-lt"/>
              </a:rPr>
              <a:t>record</a:t>
            </a:r>
            <a:r>
              <a:rPr lang="en-GB" sz="2000" dirty="0">
                <a:latin typeface="+mn-lt"/>
              </a:rPr>
              <a:t> in computer science and how is it different from a </a:t>
            </a:r>
            <a:r>
              <a:rPr lang="en-GB" sz="2000" b="1" dirty="0">
                <a:latin typeface="+mn-lt"/>
              </a:rPr>
              <a:t>list</a:t>
            </a:r>
            <a:r>
              <a:rPr lang="en-GB" sz="2000" dirty="0">
                <a:latin typeface="+mn-lt"/>
              </a:rPr>
              <a:t> or an </a:t>
            </a:r>
            <a:r>
              <a:rPr lang="en-GB" sz="2000" b="1" dirty="0">
                <a:latin typeface="+mn-lt"/>
              </a:rPr>
              <a:t>array</a:t>
            </a:r>
            <a:r>
              <a:rPr lang="en-GB" sz="2000" dirty="0">
                <a:latin typeface="+mn-lt"/>
              </a:rPr>
              <a:t> in terms of storing data?</a:t>
            </a:r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F09FC2DB-4D27-9063-4D5C-4176479735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80BCC71-6CF3-3072-9893-98BF156D672A}"/>
              </a:ext>
            </a:extLst>
          </p:cNvPr>
          <p:cNvSpPr>
            <a:spLocks/>
          </p:cNvSpPr>
          <p:nvPr/>
        </p:nvSpPr>
        <p:spPr>
          <a:xfrm>
            <a:off x="787820" y="1357860"/>
            <a:ext cx="10452326" cy="17029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B0C17F7D-984A-288C-DD90-14F08E478D1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1520" y="3179071"/>
            <a:ext cx="10716768" cy="61561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+mn-lt"/>
              </a:rPr>
              <a:t>What is a </a:t>
            </a:r>
            <a:r>
              <a:rPr lang="en-GB" sz="3600" b="1" dirty="0">
                <a:latin typeface="+mn-lt"/>
              </a:rPr>
              <a:t>two-dimensional array </a:t>
            </a:r>
            <a:r>
              <a:rPr lang="en-GB" sz="3600" dirty="0">
                <a:latin typeface="+mn-lt"/>
              </a:rPr>
              <a:t>in computer science and in what kind of situation it would be useful?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90C92DC-9D64-895D-F06E-6E5ADF44B8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7820" y="3797221"/>
            <a:ext cx="10393648" cy="22926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A0CC283-E414-9CE3-EB1C-F82383D430F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3629385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ABD09A-A4BA-4DB6-4CC8-641E1035F8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2343" y="1595334"/>
            <a:ext cx="9324006" cy="1933107"/>
          </a:xfrm>
          <a:prstGeom prst="roundRect">
            <a:avLst/>
          </a:prstGeom>
          <a:noFill/>
          <a:ln>
            <a:solidFill>
              <a:srgbClr val="42B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FEA6EF-5598-D4C9-297E-AFD5E1307EF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29954" y="1463039"/>
            <a:ext cx="505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How did you do?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BA2BFC8-BE9D-5F98-6EFB-B6B7A70DDA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31195" y="1471277"/>
            <a:ext cx="1303375" cy="234892"/>
          </a:xfrm>
          <a:prstGeom prst="roundRect">
            <a:avLst/>
          </a:prstGeom>
          <a:solidFill>
            <a:srgbClr val="F7A216"/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Complete</a:t>
            </a:r>
          </a:p>
        </p:txBody>
      </p:sp>
      <p:sp>
        <p:nvSpPr>
          <p:cNvPr id="16" name="Rectangle: Top Corners One Rounded and One Snipped 15">
            <a:extLst>
              <a:ext uri="{FF2B5EF4-FFF2-40B4-BE49-F238E27FC236}">
                <a16:creationId xmlns:a16="http://schemas.microsoft.com/office/drawing/2014/main" id="{F3378822-8871-AA12-0283-8883DC669D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586523" y="1244552"/>
            <a:ext cx="2423409" cy="351667"/>
          </a:xfrm>
          <a:prstGeom prst="snip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Learning Objectives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0EDCC9-5DFF-CDF6-7AD3-A94A6E8327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-2275705" y="3043428"/>
            <a:ext cx="5343890" cy="77114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/>
              <a:t>Reflect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4735023-4F85-36CB-B4AA-0302E070D3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4309" y="4160520"/>
            <a:ext cx="9659201" cy="2276856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92588F-ED6A-BF5E-2E5E-10D5147F3E9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49116" y="3675888"/>
            <a:ext cx="9474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Write what you have learned today in the box below and anything you are still unsure of.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7D0C694-04CA-5107-AFA0-388F31E941A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581144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B1C00F-2F43-902A-EBC2-DB2AA2009C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852416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C7ABB71-1F01-AF81-7D9A-A01FC747F43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123688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18B3A22-6D33-E605-3D34-0E03259E584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394960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B524722-8E08-D2BF-B258-DC60E696B6B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666232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CC8118-6E24-9C00-C14C-5EF9DF4B639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937504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56BEA1-2282-D574-9AEA-FBBBDB61641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6208776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5100DF65-3097-FDC8-CDF7-DCFC74A979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90" b="43920" l="80550" r="95750">
                        <a14:foregroundMark x1="86900" y1="9064" x2="87950" y2="9064"/>
                        <a14:foregroundMark x1="84000" y1="15033" x2="84350" y2="16065"/>
                        <a14:foregroundMark x1="91450" y1="11791" x2="91900" y2="12307"/>
                        <a14:foregroundMark x1="85750" y1="43920" x2="85750" y2="43920"/>
                      </a14:backgroundRemoval>
                    </a14:imgEffect>
                  </a14:imgLayer>
                </a14:imgProps>
              </a:ext>
            </a:extLst>
          </a:blip>
          <a:srcRect l="82142" t="5901" r="5323" b="54679"/>
          <a:stretch/>
        </p:blipFill>
        <p:spPr>
          <a:xfrm>
            <a:off x="53647" y="2747674"/>
            <a:ext cx="1008607" cy="2151976"/>
          </a:xfrm>
          <a:prstGeom prst="rect">
            <a:avLst/>
          </a:prstGeom>
        </p:spPr>
      </p:pic>
      <p:sp>
        <p:nvSpPr>
          <p:cNvPr id="39" name="Thought Bubble: Cloud 38">
            <a:extLst>
              <a:ext uri="{FF2B5EF4-FFF2-40B4-BE49-F238E27FC236}">
                <a16:creationId xmlns:a16="http://schemas.microsoft.com/office/drawing/2014/main" id="{C9608111-515F-14C3-AB72-3ED153EE66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1812" y="1180836"/>
            <a:ext cx="3102291" cy="945957"/>
          </a:xfrm>
          <a:prstGeom prst="cloudCallout">
            <a:avLst>
              <a:gd name="adj1" fmla="val -57011"/>
              <a:gd name="adj2" fmla="val 1130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526BA7-71CB-E005-50B6-0E2AF7704E5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511698" y="100664"/>
            <a:ext cx="4994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Don’t forget to also change the colour of your learning Objective on </a:t>
            </a:r>
            <a:r>
              <a:rPr lang="en-GB" b="1" dirty="0"/>
              <a:t>LEARNITWITHMRC</a:t>
            </a:r>
            <a:r>
              <a:rPr lang="en-GB" dirty="0"/>
              <a:t>.</a:t>
            </a:r>
          </a:p>
        </p:txBody>
      </p:sp>
      <p:pic>
        <p:nvPicPr>
          <p:cNvPr id="5122" name="Picture 2" descr="Dont Forget Icon Stock Illustrations – 328 Dont Forget Icon Stock  Illustrations, Vectors &amp; Clipart - Dreamstime">
            <a:extLst>
              <a:ext uri="{FF2B5EF4-FFF2-40B4-BE49-F238E27FC236}">
                <a16:creationId xmlns:a16="http://schemas.microsoft.com/office/drawing/2014/main" id="{177CE527-88A3-ABE3-478B-2FB42B079B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494" y="100664"/>
            <a:ext cx="1233924" cy="114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CF3B04-00B1-D3A8-25E7-66C620CB7EA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81690" y="1977440"/>
            <a:ext cx="6987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t"/>
            <a:r>
              <a:rPr lang="en-GB" dirty="0">
                <a:latin typeface="Raleway"/>
              </a:rPr>
              <a:t>I can understand the concept of </a:t>
            </a:r>
            <a:r>
              <a:rPr lang="en-GB" b="1" dirty="0">
                <a:latin typeface="Raleway"/>
              </a:rPr>
              <a:t>data structures</a:t>
            </a:r>
            <a:endParaRPr lang="en-GB" sz="8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809097-14FD-2427-B40B-7B424C43DA3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81690" y="2416410"/>
            <a:ext cx="6987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Raleway"/>
              </a:rPr>
              <a:t>I can explain the difference between an </a:t>
            </a:r>
            <a:r>
              <a:rPr lang="en-GB" b="1" dirty="0">
                <a:latin typeface="Raleway"/>
              </a:rPr>
              <a:t>array</a:t>
            </a:r>
            <a:r>
              <a:rPr lang="en-GB" dirty="0">
                <a:latin typeface="Raleway"/>
              </a:rPr>
              <a:t> and a </a:t>
            </a:r>
            <a:r>
              <a:rPr lang="en-GB" b="1" dirty="0">
                <a:latin typeface="Raleway"/>
              </a:rPr>
              <a:t>list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CB8CB3A-54CB-5668-FCA2-0EEB21DD9A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23598" y="2023783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F4890AD-53EA-1B8C-B73A-4C194E0C95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37457" y="2014807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8FDEC39-83A4-9423-BB68-43D552D7C7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37635" y="2014807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18B1860-01F1-1579-C601-0BCF88399E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23598" y="2503721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A6246C2-6372-212E-72DB-7839A673C5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37457" y="2494745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59B37C0-0EC3-E161-83D4-2167B9A69C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37635" y="2494745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E99AFD-82DA-10CE-A233-C9C8E32FF72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49116" y="2988325"/>
            <a:ext cx="6987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t"/>
            <a:r>
              <a:rPr lang="en-GB" b="0" i="0" dirty="0">
                <a:solidFill>
                  <a:srgbClr val="000000"/>
                </a:solidFill>
                <a:effectLst/>
                <a:latin typeface="Raleway" pitchFamily="2" charset="0"/>
              </a:rPr>
              <a:t>I can </a:t>
            </a:r>
            <a:r>
              <a:rPr lang="en-GB" dirty="0">
                <a:solidFill>
                  <a:srgbClr val="000000"/>
                </a:solidFill>
                <a:latin typeface="Raleway" pitchFamily="2" charset="0"/>
              </a:rPr>
              <a:t>talk about complex </a:t>
            </a:r>
            <a:r>
              <a:rPr lang="en-GB" b="1" dirty="0">
                <a:solidFill>
                  <a:srgbClr val="000000"/>
                </a:solidFill>
                <a:latin typeface="Raleway" pitchFamily="2" charset="0"/>
              </a:rPr>
              <a:t>data structures </a:t>
            </a:r>
            <a:endParaRPr lang="en-GB" sz="8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C1FB519-4163-B078-8465-8FE897DA8F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23598" y="2992991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EB2C1F9-D9B9-2DF0-7011-D813E99316D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37457" y="2984015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5935D8E-C005-30DF-7962-3A61CD578C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37635" y="2984015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653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74871-136E-DC61-4A85-3D46A8E759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270261" y="97648"/>
            <a:ext cx="9144000" cy="690917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Homework</a:t>
            </a:r>
            <a:br>
              <a:rPr lang="en-GB" b="0" i="0" dirty="0">
                <a:solidFill>
                  <a:srgbClr val="000000"/>
                </a:solidFill>
                <a:effectLst/>
                <a:latin typeface="Raleway" pitchFamily="2" charset="0"/>
              </a:rPr>
            </a:b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090519-8C5C-9BE3-6428-AD6FAA7DA07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57013" y="971748"/>
            <a:ext cx="101758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Get up to date with any work you have missed or not completed in this PowerPoint or in your Student Workbook</a:t>
            </a:r>
            <a:r>
              <a:rPr lang="en-GB" dirty="0"/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C49AAB-D2D1-B706-A1F8-E640162013B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57013" y="4663583"/>
            <a:ext cx="10175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Fill in the notes section with anything you think is important that you need to remember</a:t>
            </a:r>
            <a:r>
              <a:rPr lang="en-GB" dirty="0"/>
              <a:t>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E81E43-088B-0431-D8A9-32979F3FED7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0359" y="5481354"/>
            <a:ext cx="952500" cy="952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2A1A22-7126-FCE7-0B88-6468A5E3B98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90" b="43920" l="80550" r="95750">
                        <a14:foregroundMark x1="86900" y1="9064" x2="87950" y2="9064"/>
                        <a14:foregroundMark x1="84000" y1="15033" x2="84350" y2="16065"/>
                        <a14:foregroundMark x1="91450" y1="11791" x2="91900" y2="12307"/>
                        <a14:foregroundMark x1="85750" y1="43920" x2="85750" y2="43920"/>
                      </a14:backgroundRemoval>
                    </a14:imgEffect>
                  </a14:imgLayer>
                </a14:imgProps>
              </a:ext>
            </a:extLst>
          </a:blip>
          <a:srcRect l="82142" t="5901" r="5323" b="54679"/>
          <a:stretch/>
        </p:blipFill>
        <p:spPr>
          <a:xfrm>
            <a:off x="9405654" y="2194417"/>
            <a:ext cx="1008607" cy="2151976"/>
          </a:xfrm>
          <a:prstGeom prst="rect">
            <a:avLst/>
          </a:prstGeom>
        </p:spPr>
      </p:pic>
      <p:pic>
        <p:nvPicPr>
          <p:cNvPr id="18" name="Picture 17" descr="Diagram&#10;&#10;Description automatically generated">
            <a:extLst>
              <a:ext uri="{FF2B5EF4-FFF2-40B4-BE49-F238E27FC236}">
                <a16:creationId xmlns:a16="http://schemas.microsoft.com/office/drawing/2014/main" id="{24DB007D-87D3-C1C1-5ED1-BB71621484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433" y="2059415"/>
            <a:ext cx="2480831" cy="260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91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2D17CBB-5922-7E94-2971-FC1A238BFAA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50128" y="64240"/>
            <a:ext cx="10673382" cy="6563063"/>
            <a:chOff x="150128" y="64240"/>
            <a:chExt cx="10673382" cy="656306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AF74056F-630E-B90A-765E-648883F75D8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4309" y="1182848"/>
              <a:ext cx="9659201" cy="544445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" name="Title 1">
              <a:extLst>
                <a:ext uri="{FF2B5EF4-FFF2-40B4-BE49-F238E27FC236}">
                  <a16:creationId xmlns:a16="http://schemas.microsoft.com/office/drawing/2014/main" id="{8B5FDAF4-5647-01D6-244E-1E05EAB1BD8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70261" y="64240"/>
              <a:ext cx="2689343" cy="69091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5000"/>
                </a:lnSpc>
                <a:spcBef>
                  <a:spcPct val="0"/>
                </a:spcBef>
                <a:buNone/>
                <a:defRPr sz="4200" kern="1200" spc="-50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5400" b="1" dirty="0"/>
                <a:t>Notes</a:t>
              </a:r>
              <a:br>
                <a:rPr lang="en-GB" sz="5400" dirty="0">
                  <a:solidFill>
                    <a:srgbClr val="000000"/>
                  </a:solidFill>
                  <a:latin typeface="Raleway" pitchFamily="2" charset="0"/>
                </a:rPr>
              </a:br>
              <a:endParaRPr lang="en-GB" sz="5400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0AF7262-7F21-EFA3-8DA3-FABA665D2A9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0128" y="230348"/>
              <a:ext cx="952500" cy="9525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5A15346-2CB8-974C-A6D8-CC2927700C0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57600" y="427839"/>
              <a:ext cx="5335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Put any notes you make in the box below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9774023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Prismatic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42B3BD"/>
      </a:accent1>
      <a:accent2>
        <a:srgbClr val="51B851"/>
      </a:accent2>
      <a:accent3>
        <a:srgbClr val="B5A603"/>
      </a:accent3>
      <a:accent4>
        <a:srgbClr val="F58505"/>
      </a:accent4>
      <a:accent5>
        <a:srgbClr val="FA2481"/>
      </a:accent5>
      <a:accent6>
        <a:srgbClr val="9CA2AB"/>
      </a:accent6>
      <a:hlink>
        <a:srgbClr val="FA2481"/>
      </a:hlink>
      <a:folHlink>
        <a:srgbClr val="57618E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Prismatic</Template>
  <TotalTime>46859</TotalTime>
  <Words>277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Aharoni</vt:lpstr>
      <vt:lpstr>Arial</vt:lpstr>
      <vt:lpstr>Avenir Next LT Pro</vt:lpstr>
      <vt:lpstr>Raleway</vt:lpstr>
      <vt:lpstr>PrismaticVTI</vt:lpstr>
      <vt:lpstr>Learning Journal</vt:lpstr>
      <vt:lpstr>PowerPoint Presentation</vt:lpstr>
      <vt:lpstr>What is an array in computer science and how is it different from a list in terms of size?</vt:lpstr>
      <vt:lpstr>What is a record in computer science and how is it different from a list or an array in terms of storing data?</vt:lpstr>
      <vt:lpstr>PowerPoint Presentation</vt:lpstr>
      <vt:lpstr>Homework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Journal</dc:title>
  <dc:creator>Lance Challenor</dc:creator>
  <cp:lastModifiedBy>Lance Challenor</cp:lastModifiedBy>
  <cp:revision>64</cp:revision>
  <dcterms:created xsi:type="dcterms:W3CDTF">2022-08-21T13:50:43Z</dcterms:created>
  <dcterms:modified xsi:type="dcterms:W3CDTF">2023-01-15T10:24:34Z</dcterms:modified>
</cp:coreProperties>
</file>