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9" r:id="rId4"/>
    <p:sldId id="271" r:id="rId5"/>
    <p:sldId id="281" r:id="rId6"/>
    <p:sldId id="259"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583"/>
    <a:srgbClr val="FCD535"/>
    <a:srgbClr val="FEFEFC"/>
    <a:srgbClr val="3EC4FF"/>
    <a:srgbClr val="78D5F7"/>
    <a:srgbClr val="42B3BD"/>
    <a:srgbClr val="5683C3"/>
    <a:srgbClr val="32A2FA"/>
    <a:srgbClr val="FA2481"/>
    <a:srgbClr val="1B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1/15/2023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750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0072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8632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00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1/15/2023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7966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283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4366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441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1/15/2023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198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1/15/2023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D9065351-CED3-A34C-8617-1F59CBB9E958}"/>
              </a:ext>
            </a:extLst>
          </p:cNvPr>
          <p:cNvSpPr/>
          <p:nvPr userDrawn="1"/>
        </p:nvSpPr>
        <p:spPr>
          <a:xfrm>
            <a:off x="0" y="6795083"/>
            <a:ext cx="12192000" cy="62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tmp"/><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2386-2BCE-1B74-4269-CB286B8778C0}"/>
              </a:ext>
            </a:extLst>
          </p:cNvPr>
          <p:cNvSpPr>
            <a:spLocks noGrp="1" noRot="1" noMove="1" noResize="1" noEditPoints="1" noAdjustHandles="1" noChangeArrowheads="1" noChangeShapeType="1"/>
          </p:cNvSpPr>
          <p:nvPr>
            <p:ph type="ctrTitle"/>
          </p:nvPr>
        </p:nvSpPr>
        <p:spPr>
          <a:xfrm>
            <a:off x="1517904" y="1517904"/>
            <a:ext cx="9144000" cy="898125"/>
          </a:xfrm>
        </p:spPr>
        <p:txBody>
          <a:bodyPr>
            <a:normAutofit fontScale="90000"/>
          </a:bodyPr>
          <a:lstStyle/>
          <a:p>
            <a:r>
              <a:rPr lang="en-GB" dirty="0"/>
              <a:t>Learning Journal</a:t>
            </a:r>
          </a:p>
        </p:txBody>
      </p:sp>
      <p:sp>
        <p:nvSpPr>
          <p:cNvPr id="3" name="Subtitle 2">
            <a:extLst>
              <a:ext uri="{FF2B5EF4-FFF2-40B4-BE49-F238E27FC236}">
                <a16:creationId xmlns:a16="http://schemas.microsoft.com/office/drawing/2014/main" id="{A39BAE62-9E73-270D-D353-D4F13D77363A}"/>
              </a:ext>
            </a:extLst>
          </p:cNvPr>
          <p:cNvSpPr>
            <a:spLocks noGrp="1" noRot="1" noMove="1" noResize="1" noEditPoints="1" noAdjustHandles="1" noChangeArrowheads="1" noChangeShapeType="1"/>
          </p:cNvSpPr>
          <p:nvPr>
            <p:ph type="subTitle" idx="1"/>
          </p:nvPr>
        </p:nvSpPr>
        <p:spPr>
          <a:xfrm>
            <a:off x="1425625" y="2665476"/>
            <a:ext cx="9144000" cy="1113764"/>
          </a:xfrm>
        </p:spPr>
        <p:txBody>
          <a:bodyPr>
            <a:normAutofit fontScale="77500" lnSpcReduction="20000"/>
          </a:bodyPr>
          <a:lstStyle/>
          <a:p>
            <a:r>
              <a:rPr lang="en-GB" sz="4400" b="1" dirty="0"/>
              <a:t>Unit 2</a:t>
            </a:r>
          </a:p>
          <a:p>
            <a:r>
              <a:rPr lang="en-GB" sz="4400" dirty="0"/>
              <a:t>Programming</a:t>
            </a:r>
          </a:p>
          <a:p>
            <a:endParaRPr lang="en-GB" sz="4400" dirty="0"/>
          </a:p>
        </p:txBody>
      </p:sp>
      <p:pic>
        <p:nvPicPr>
          <p:cNvPr id="1026" name="Picture 2" descr="Image of writing journal clipart hand writing clip art - Cliparting.com">
            <a:extLst>
              <a:ext uri="{FF2B5EF4-FFF2-40B4-BE49-F238E27FC236}">
                <a16:creationId xmlns:a16="http://schemas.microsoft.com/office/drawing/2014/main" id="{7BCB6803-D0D0-6963-5E44-A2B7CCBDE1E5}"/>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128622" y="1593403"/>
            <a:ext cx="848611" cy="618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of writing journal clipart hand writing clip art - Cliparting.com">
            <a:extLst>
              <a:ext uri="{FF2B5EF4-FFF2-40B4-BE49-F238E27FC236}">
                <a16:creationId xmlns:a16="http://schemas.microsoft.com/office/drawing/2014/main" id="{FFCF1A81-6A69-FAB3-D6E3-94E5B0405987}"/>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214769" y="1593404"/>
            <a:ext cx="848611" cy="6185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257037F-3495-D430-0C4C-2370E8F858CB}"/>
              </a:ext>
            </a:extLst>
          </p:cNvPr>
          <p:cNvSpPr>
            <a:spLocks noGrp="1" noRot="1" noMove="1" noResize="1" noEditPoints="1" noAdjustHandles="1" noChangeArrowheads="1" noChangeShapeType="1"/>
          </p:cNvSpPr>
          <p:nvPr/>
        </p:nvSpPr>
        <p:spPr>
          <a:xfrm>
            <a:off x="0" y="0"/>
            <a:ext cx="12192000" cy="62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4" descr="Premium Vector | Robot character set for the animation with various views,  hairstyle, emotion, pose and gesture. ¡">
            <a:extLst>
              <a:ext uri="{FF2B5EF4-FFF2-40B4-BE49-F238E27FC236}">
                <a16:creationId xmlns:a16="http://schemas.microsoft.com/office/drawing/2014/main" id="{14147634-263B-3EED-33A5-5A12537AAEE6}"/>
              </a:ext>
            </a:extLst>
          </p:cNvPr>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19" b="46074" l="23129" r="36880">
                        <a14:foregroundMark x1="24550" y1="13191" x2="24550" y2="14886"/>
                        <a14:foregroundMark x1="32800" y1="13559" x2="32900" y2="14665"/>
                      </a14:backgroundRemoval>
                    </a14:imgEffect>
                  </a14:imgLayer>
                </a14:imgProps>
              </a:ext>
              <a:ext uri="{28A0092B-C50C-407E-A947-70E740481C1C}">
                <a14:useLocalDpi xmlns:a14="http://schemas.microsoft.com/office/drawing/2010/main" val="0"/>
              </a:ext>
            </a:extLst>
          </a:blip>
          <a:srcRect l="21410" t="5676" r="61401" b="54464"/>
          <a:stretch/>
        </p:blipFill>
        <p:spPr bwMode="auto">
          <a:xfrm>
            <a:off x="9199684" y="3567417"/>
            <a:ext cx="1369941" cy="21553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Rise of Modern Programming Languages | by Chrispine Chiedo | The Andela  Way | Medium">
            <a:extLst>
              <a:ext uri="{FF2B5EF4-FFF2-40B4-BE49-F238E27FC236}">
                <a16:creationId xmlns:a16="http://schemas.microsoft.com/office/drawing/2014/main" id="{51B9E42D-A752-8CC3-F622-31C027B38D63}"/>
              </a:ext>
            </a:extLst>
          </p:cNvPr>
          <p:cNvPicPr>
            <a:picLocks noGrp="1" noRot="1" noChangeAspect="1" noMove="1" noResize="1" noEditPoints="1" noAdjustHandles="1" noChangeArrowheads="1" noChangeShapeType="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3944" y="3871016"/>
            <a:ext cx="4611920" cy="263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57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EABD09A-A4BA-4DB6-4CC8-641E1035F851}"/>
              </a:ext>
            </a:extLst>
          </p:cNvPr>
          <p:cNvSpPr>
            <a:spLocks noGrp="1" noRot="1" noMove="1" noResize="1" noEditPoints="1" noAdjustHandles="1" noChangeArrowheads="1" noChangeShapeType="1"/>
          </p:cNvSpPr>
          <p:nvPr/>
        </p:nvSpPr>
        <p:spPr>
          <a:xfrm>
            <a:off x="1182343" y="1595334"/>
            <a:ext cx="9018670" cy="1580581"/>
          </a:xfrm>
          <a:prstGeom prst="roundRect">
            <a:avLst/>
          </a:prstGeom>
          <a:noFill/>
          <a:ln>
            <a:solidFill>
              <a:srgbClr val="42B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8BA2BFC8-BE9D-5F98-6EFB-B6B7A70DDA8A}"/>
              </a:ext>
            </a:extLst>
          </p:cNvPr>
          <p:cNvSpPr>
            <a:spLocks noGrp="1" noRot="1" noMove="1" noResize="1" noEditPoints="1" noAdjustHandles="1" noChangeArrowheads="1" noChangeShapeType="1"/>
          </p:cNvSpPr>
          <p:nvPr/>
        </p:nvSpPr>
        <p:spPr>
          <a:xfrm>
            <a:off x="4273686" y="1452839"/>
            <a:ext cx="889233" cy="234892"/>
          </a:xfrm>
          <a:prstGeom prst="roundRect">
            <a:avLst/>
          </a:prstGeom>
          <a:solidFill>
            <a:srgbClr val="F7A216"/>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solidFill>
                  <a:schemeClr val="tx1"/>
                </a:solidFill>
              </a:rPr>
              <a:t>Start</a:t>
            </a:r>
          </a:p>
        </p:txBody>
      </p:sp>
      <p:sp>
        <p:nvSpPr>
          <p:cNvPr id="16" name="Rectangle: Top Corners One Rounded and One Snipped 15">
            <a:extLst>
              <a:ext uri="{FF2B5EF4-FFF2-40B4-BE49-F238E27FC236}">
                <a16:creationId xmlns:a16="http://schemas.microsoft.com/office/drawing/2014/main" id="{F3378822-8871-AA12-0283-8883DC669D61}"/>
              </a:ext>
            </a:extLst>
          </p:cNvPr>
          <p:cNvSpPr>
            <a:spLocks noGrp="1" noRot="1" noMove="1" noResize="1" noEditPoints="1" noAdjustHandles="1" noChangeArrowheads="1" noChangeShapeType="1"/>
          </p:cNvSpPr>
          <p:nvPr/>
        </p:nvSpPr>
        <p:spPr>
          <a:xfrm>
            <a:off x="6502436" y="1232846"/>
            <a:ext cx="2423409" cy="351667"/>
          </a:xfrm>
          <a:prstGeom prst="snip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Learning Objective 2</a:t>
            </a:r>
          </a:p>
        </p:txBody>
      </p:sp>
      <p:sp>
        <p:nvSpPr>
          <p:cNvPr id="17" name="Rectangle: Top Corners One Rounded and One Snipped 16">
            <a:extLst>
              <a:ext uri="{FF2B5EF4-FFF2-40B4-BE49-F238E27FC236}">
                <a16:creationId xmlns:a16="http://schemas.microsoft.com/office/drawing/2014/main" id="{937B1C50-DA4A-BB9D-EC48-3F88277A42EF}"/>
              </a:ext>
            </a:extLst>
          </p:cNvPr>
          <p:cNvSpPr>
            <a:spLocks noGrp="1" noRot="1" noMove="1" noResize="1" noEditPoints="1" noAdjustHandles="1" noChangeArrowheads="1" noChangeShapeType="1"/>
          </p:cNvSpPr>
          <p:nvPr/>
        </p:nvSpPr>
        <p:spPr>
          <a:xfrm>
            <a:off x="1182343" y="3209114"/>
            <a:ext cx="2423409" cy="351667"/>
          </a:xfrm>
          <a:prstGeom prst="snip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Recap</a:t>
            </a:r>
          </a:p>
        </p:txBody>
      </p:sp>
      <p:sp>
        <p:nvSpPr>
          <p:cNvPr id="19" name="TextBox 18">
            <a:extLst>
              <a:ext uri="{FF2B5EF4-FFF2-40B4-BE49-F238E27FC236}">
                <a16:creationId xmlns:a16="http://schemas.microsoft.com/office/drawing/2014/main" id="{FCD20103-0E21-A2D7-DE50-E3AE07466762}"/>
              </a:ext>
            </a:extLst>
          </p:cNvPr>
          <p:cNvSpPr txBox="1">
            <a:spLocks noGrp="1" noRot="1" noMove="1" noResize="1" noEditPoints="1" noAdjustHandles="1" noChangeArrowheads="1" noChangeShapeType="1"/>
          </p:cNvSpPr>
          <p:nvPr/>
        </p:nvSpPr>
        <p:spPr>
          <a:xfrm>
            <a:off x="1106843" y="3645726"/>
            <a:ext cx="9035533" cy="369332"/>
          </a:xfrm>
          <a:prstGeom prst="rect">
            <a:avLst/>
          </a:prstGeom>
          <a:noFill/>
        </p:spPr>
        <p:txBody>
          <a:bodyPr wrap="square">
            <a:spAutoFit/>
          </a:bodyPr>
          <a:lstStyle/>
          <a:p>
            <a:pPr fontAlgn="t"/>
            <a:r>
              <a:rPr lang="en-GB" dirty="0">
                <a:solidFill>
                  <a:schemeClr val="tx1"/>
                </a:solidFill>
                <a:effectLst/>
              </a:rPr>
              <a:t>Explain the difference between an </a:t>
            </a:r>
            <a:r>
              <a:rPr lang="en-GB" b="1" dirty="0">
                <a:solidFill>
                  <a:schemeClr val="tx1"/>
                </a:solidFill>
                <a:effectLst/>
              </a:rPr>
              <a:t>array</a:t>
            </a:r>
            <a:r>
              <a:rPr lang="en-GB" dirty="0">
                <a:solidFill>
                  <a:schemeClr val="tx1"/>
                </a:solidFill>
                <a:effectLst/>
              </a:rPr>
              <a:t> and a </a:t>
            </a:r>
            <a:r>
              <a:rPr lang="en-GB" b="1" dirty="0">
                <a:solidFill>
                  <a:schemeClr val="tx1"/>
                </a:solidFill>
                <a:effectLst/>
              </a:rPr>
              <a:t>list</a:t>
            </a:r>
            <a:r>
              <a:rPr lang="en-GB" dirty="0">
                <a:solidFill>
                  <a:schemeClr val="tx1"/>
                </a:solidFill>
                <a:effectLst/>
              </a:rPr>
              <a:t>.</a:t>
            </a:r>
            <a:endParaRPr lang="en-GB" sz="800" dirty="0">
              <a:solidFill>
                <a:schemeClr val="tx1"/>
              </a:solidFill>
              <a:effectLst/>
            </a:endParaRPr>
          </a:p>
        </p:txBody>
      </p:sp>
      <p:sp>
        <p:nvSpPr>
          <p:cNvPr id="21" name="Rectangle: Rounded Corners 20">
            <a:extLst>
              <a:ext uri="{FF2B5EF4-FFF2-40B4-BE49-F238E27FC236}">
                <a16:creationId xmlns:a16="http://schemas.microsoft.com/office/drawing/2014/main" id="{39BE8A22-31C1-06B1-FAD6-85BBDDAAF962}"/>
              </a:ext>
            </a:extLst>
          </p:cNvPr>
          <p:cNvSpPr>
            <a:spLocks noGrp="1" noRot="1" noMove="1" noResize="1" noEditPoints="1" noAdjustHandles="1" noChangeArrowheads="1" noChangeShapeType="1"/>
          </p:cNvSpPr>
          <p:nvPr/>
        </p:nvSpPr>
        <p:spPr>
          <a:xfrm>
            <a:off x="1164309" y="4399924"/>
            <a:ext cx="9659201" cy="17029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dirty="0">
              <a:solidFill>
                <a:schemeClr val="tx1"/>
              </a:solidFill>
            </a:endParaRPr>
          </a:p>
        </p:txBody>
      </p:sp>
      <p:sp>
        <p:nvSpPr>
          <p:cNvPr id="3" name="Arrow: Down 2">
            <a:extLst>
              <a:ext uri="{FF2B5EF4-FFF2-40B4-BE49-F238E27FC236}">
                <a16:creationId xmlns:a16="http://schemas.microsoft.com/office/drawing/2014/main" id="{60E51994-7656-1C5F-82D5-4EC216582512}"/>
              </a:ext>
            </a:extLst>
          </p:cNvPr>
          <p:cNvSpPr>
            <a:spLocks noGrp="1" noRot="1" noMove="1" noResize="1" noEditPoints="1" noAdjustHandles="1" noChangeArrowheads="1" noChangeShapeType="1"/>
          </p:cNvSpPr>
          <p:nvPr/>
        </p:nvSpPr>
        <p:spPr>
          <a:xfrm>
            <a:off x="2104455" y="4025855"/>
            <a:ext cx="289592" cy="443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BFCDAF22-C5EB-2012-83F4-33A8AC2F2028}"/>
              </a:ext>
            </a:extLst>
          </p:cNvPr>
          <p:cNvCxnSpPr>
            <a:cxnSpLocks noGrp="1" noRot="1" noMove="1" noResize="1" noEditPoints="1" noAdjustHandles="1" noChangeArrowheads="1" noChangeShapeType="1"/>
          </p:cNvCxnSpPr>
          <p:nvPr/>
        </p:nvCxnSpPr>
        <p:spPr>
          <a:xfrm>
            <a:off x="1182343" y="3560781"/>
            <a:ext cx="96411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953E499-7A79-9333-7381-76CECA1B453C}"/>
              </a:ext>
            </a:extLst>
          </p:cNvPr>
          <p:cNvSpPr>
            <a:spLocks noGrp="1" noRot="1" noMove="1" noResize="1" noEditPoints="1" noAdjustHandles="1" noChangeArrowheads="1" noChangeShapeType="1"/>
          </p:cNvSpPr>
          <p:nvPr/>
        </p:nvSpPr>
        <p:spPr>
          <a:xfrm>
            <a:off x="4915138" y="86013"/>
            <a:ext cx="6487430" cy="615615"/>
          </a:xfrm>
          <a:prstGeom prst="rect">
            <a:avLst/>
          </a:prstGeom>
          <a:solidFill>
            <a:schemeClr val="bg1"/>
          </a:solidFill>
          <a:ln w="28575">
            <a:solidFill>
              <a:srgbClr val="78D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Task 1 – Getting Started</a:t>
            </a:r>
          </a:p>
        </p:txBody>
      </p:sp>
      <p:pic>
        <p:nvPicPr>
          <p:cNvPr id="37" name="Picture 36" descr="A picture containing text&#10;&#10;Description automatically generated">
            <a:extLst>
              <a:ext uri="{FF2B5EF4-FFF2-40B4-BE49-F238E27FC236}">
                <a16:creationId xmlns:a16="http://schemas.microsoft.com/office/drawing/2014/main" id="{BACDA6D4-7675-2EA9-E39D-EF082E2A005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119" t="1580" r="3256" b="13068"/>
          <a:stretch/>
        </p:blipFill>
        <p:spPr>
          <a:xfrm>
            <a:off x="9134856" y="133214"/>
            <a:ext cx="2267712" cy="544774"/>
          </a:xfrm>
          <a:prstGeom prst="rect">
            <a:avLst/>
          </a:prstGeom>
        </p:spPr>
      </p:pic>
      <p:pic>
        <p:nvPicPr>
          <p:cNvPr id="2" name="Picture 1">
            <a:extLst>
              <a:ext uri="{FF2B5EF4-FFF2-40B4-BE49-F238E27FC236}">
                <a16:creationId xmlns:a16="http://schemas.microsoft.com/office/drawing/2014/main" id="{AA1C91AA-AE79-1614-809D-B55EF212D46D}"/>
              </a:ext>
            </a:extLst>
          </p:cNvPr>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8990" b="43920" l="80550" r="95750">
                        <a14:foregroundMark x1="86900" y1="9064" x2="87950" y2="9064"/>
                        <a14:foregroundMark x1="84000" y1="15033" x2="84350" y2="16065"/>
                        <a14:foregroundMark x1="91450" y1="11791" x2="91900" y2="12307"/>
                        <a14:foregroundMark x1="85750" y1="43920" x2="85750" y2="43920"/>
                      </a14:backgroundRemoval>
                    </a14:imgEffect>
                  </a14:imgLayer>
                </a14:imgProps>
              </a:ext>
            </a:extLst>
          </a:blip>
          <a:srcRect l="82142" t="5901" r="5323" b="54679"/>
          <a:stretch/>
        </p:blipFill>
        <p:spPr>
          <a:xfrm>
            <a:off x="0" y="3323936"/>
            <a:ext cx="1008607" cy="2151976"/>
          </a:xfrm>
          <a:prstGeom prst="rect">
            <a:avLst/>
          </a:prstGeom>
        </p:spPr>
      </p:pic>
      <p:grpSp>
        <p:nvGrpSpPr>
          <p:cNvPr id="4" name="Group 3">
            <a:extLst>
              <a:ext uri="{FF2B5EF4-FFF2-40B4-BE49-F238E27FC236}">
                <a16:creationId xmlns:a16="http://schemas.microsoft.com/office/drawing/2014/main" id="{29C41774-22DB-F3D9-1FF3-5EF399AD656D}"/>
              </a:ext>
            </a:extLst>
          </p:cNvPr>
          <p:cNvGrpSpPr>
            <a:grpSpLocks noGrp="1" noUngrp="1" noRot="1" noMove="1" noResize="1"/>
          </p:cNvGrpSpPr>
          <p:nvPr/>
        </p:nvGrpSpPr>
        <p:grpSpPr>
          <a:xfrm>
            <a:off x="10115856" y="762932"/>
            <a:ext cx="1466566" cy="2286002"/>
            <a:chOff x="9585037" y="725189"/>
            <a:chExt cx="1466566" cy="2286002"/>
          </a:xfrm>
        </p:grpSpPr>
        <p:grpSp>
          <p:nvGrpSpPr>
            <p:cNvPr id="5" name="Group 4">
              <a:extLst>
                <a:ext uri="{FF2B5EF4-FFF2-40B4-BE49-F238E27FC236}">
                  <a16:creationId xmlns:a16="http://schemas.microsoft.com/office/drawing/2014/main" id="{34FC2224-0481-EB60-4E7D-7BEEBCF4721E}"/>
                </a:ext>
              </a:extLst>
            </p:cNvPr>
            <p:cNvGrpSpPr>
              <a:grpSpLocks noGrp="1" noUngrp="1" noRot="1" noMove="1" noResize="1"/>
            </p:cNvGrpSpPr>
            <p:nvPr/>
          </p:nvGrpSpPr>
          <p:grpSpPr>
            <a:xfrm>
              <a:off x="9585037" y="725189"/>
              <a:ext cx="1466566" cy="2286002"/>
              <a:chOff x="4316756" y="872409"/>
              <a:chExt cx="1466566" cy="2286002"/>
            </a:xfrm>
          </p:grpSpPr>
          <p:pic>
            <p:nvPicPr>
              <p:cNvPr id="8" name="Picture 7">
                <a:extLst>
                  <a:ext uri="{FF2B5EF4-FFF2-40B4-BE49-F238E27FC236}">
                    <a16:creationId xmlns:a16="http://schemas.microsoft.com/office/drawing/2014/main" id="{DFDDD5BC-2681-0F62-88BB-863715CF58AC}"/>
                  </a:ext>
                </a:extLst>
              </p:cNvPr>
              <p:cNvPicPr>
                <a:picLocks noGrp="1" noRot="1" noChangeAspect="1" noMove="1" noResize="1" noEditPoints="1" noAdjustHandles="1" noChangeArrowheads="1" noChangeShapeType="1" noCrop="1"/>
              </p:cNvPicPr>
              <p:nvPr/>
            </p:nvPicPr>
            <p:blipFill rotWithShape="1">
              <a:blip r:embed="rId5">
                <a:extLst>
                  <a:ext uri="{BEBA8EAE-BF5A-486C-A8C5-ECC9F3942E4B}">
                    <a14:imgProps xmlns:a14="http://schemas.microsoft.com/office/drawing/2010/main">
                      <a14:imgLayer r:embed="rId4">
                        <a14:imgEffect>
                          <a14:backgroundRemoval t="9138" b="43331" l="62100" r="76500">
                            <a14:foregroundMark x1="67750" y1="9138" x2="69250" y2="9654"/>
                            <a14:foregroundMark x1="66350" y1="43183" x2="66350" y2="43183"/>
                            <a14:foregroundMark x1="71100" y1="43331" x2="71100" y2="43331"/>
                            <a14:foregroundMark x1="63450" y1="22992" x2="63450" y2="22992"/>
                            <a14:foregroundMark x1="63700" y1="23139" x2="63700" y2="23139"/>
                            <a14:foregroundMark x1="64750" y1="12749" x2="64500" y2="14812"/>
                            <a14:foregroundMark x1="72850" y1="13559" x2="72850" y2="15623"/>
                          </a14:backgroundRemoval>
                        </a14:imgEffect>
                      </a14:imgLayer>
                    </a14:imgProps>
                  </a:ext>
                </a:extLst>
              </a:blip>
              <a:srcRect l="60339" t="5390" r="21686" b="52734"/>
              <a:stretch/>
            </p:blipFill>
            <p:spPr>
              <a:xfrm>
                <a:off x="4337077" y="872409"/>
                <a:ext cx="1446245" cy="2286002"/>
              </a:xfrm>
              <a:prstGeom prst="rect">
                <a:avLst/>
              </a:prstGeom>
            </p:spPr>
          </p:pic>
          <p:sp>
            <p:nvSpPr>
              <p:cNvPr id="18" name="Rectangle 17">
                <a:extLst>
                  <a:ext uri="{FF2B5EF4-FFF2-40B4-BE49-F238E27FC236}">
                    <a16:creationId xmlns:a16="http://schemas.microsoft.com/office/drawing/2014/main" id="{06CCE54E-9601-E435-9AC8-2B86F1038FA2}"/>
                  </a:ext>
                </a:extLst>
              </p:cNvPr>
              <p:cNvSpPr>
                <a:spLocks noGrp="1" noRot="1" noMove="1" noResize="1" noEditPoints="1" noAdjustHandles="1" noChangeArrowheads="1" noChangeShapeType="1"/>
              </p:cNvSpPr>
              <p:nvPr/>
            </p:nvSpPr>
            <p:spPr>
              <a:xfrm>
                <a:off x="4671320" y="1721495"/>
                <a:ext cx="903618" cy="587830"/>
              </a:xfrm>
              <a:prstGeom prst="rect">
                <a:avLst/>
              </a:prstGeom>
              <a:solidFill>
                <a:schemeClr val="bg1"/>
              </a:solidFill>
              <a:ln>
                <a:solidFill>
                  <a:srgbClr val="3EC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FA0F6153-186B-EE8C-4A1B-3D91E0A570FF}"/>
                  </a:ext>
                </a:extLst>
              </p:cNvPr>
              <p:cNvPicPr>
                <a:picLocks noGrp="1" noRot="1" noChangeAspect="1" noMove="1" noResize="1" noEditPoints="1" noAdjustHandles="1" noChangeArrowheads="1" noChangeShapeType="1" noCrop="1"/>
              </p:cNvPicPr>
              <p:nvPr/>
            </p:nvPicPr>
            <p:blipFill rotWithShape="1">
              <a:blip r:embed="rId5">
                <a:extLst>
                  <a:ext uri="{BEBA8EAE-BF5A-486C-A8C5-ECC9F3942E4B}">
                    <a14:imgProps xmlns:a14="http://schemas.microsoft.com/office/drawing/2010/main">
                      <a14:imgLayer r:embed="rId4">
                        <a14:imgEffect>
                          <a14:backgroundRemoval t="9138" b="43331" l="62100" r="76500">
                            <a14:foregroundMark x1="67750" y1="9138" x2="69250" y2="9654"/>
                            <a14:foregroundMark x1="66350" y1="43183" x2="66350" y2="43183"/>
                            <a14:foregroundMark x1="71100" y1="43331" x2="71100" y2="43331"/>
                            <a14:foregroundMark x1="63450" y1="22992" x2="63450" y2="22992"/>
                            <a14:foregroundMark x1="63700" y1="23139" x2="63700" y2="23139"/>
                            <a14:foregroundMark x1="64750" y1="12749" x2="64500" y2="14812"/>
                            <a14:foregroundMark x1="72850" y1="13559" x2="72850" y2="15623"/>
                          </a14:backgroundRemoval>
                        </a14:imgEffect>
                      </a14:imgLayer>
                    </a14:imgProps>
                  </a:ext>
                </a:extLst>
              </a:blip>
              <a:srcRect l="60339" t="26271" r="32777" b="64157"/>
              <a:stretch/>
            </p:blipFill>
            <p:spPr>
              <a:xfrm>
                <a:off x="4316756" y="1968757"/>
                <a:ext cx="553823" cy="522515"/>
              </a:xfrm>
              <a:prstGeom prst="rect">
                <a:avLst/>
              </a:prstGeom>
            </p:spPr>
          </p:pic>
          <p:pic>
            <p:nvPicPr>
              <p:cNvPr id="22" name="Picture 21">
                <a:extLst>
                  <a:ext uri="{FF2B5EF4-FFF2-40B4-BE49-F238E27FC236}">
                    <a16:creationId xmlns:a16="http://schemas.microsoft.com/office/drawing/2014/main" id="{C0C16FC7-2F19-2026-1101-3A660D210C78}"/>
                  </a:ext>
                </a:extLst>
              </p:cNvPr>
              <p:cNvPicPr>
                <a:picLocks noGrp="1" noRot="1" noChangeAspect="1" noMove="1" noResize="1" noEditPoints="1" noAdjustHandles="1" noChangeArrowheads="1" noChangeShapeType="1" noCrop="1"/>
              </p:cNvPicPr>
              <p:nvPr/>
            </p:nvPicPr>
            <p:blipFill rotWithShape="1">
              <a:blip r:embed="rId5">
                <a:extLst>
                  <a:ext uri="{BEBA8EAE-BF5A-486C-A8C5-ECC9F3942E4B}">
                    <a14:imgProps xmlns:a14="http://schemas.microsoft.com/office/drawing/2010/main">
                      <a14:imgLayer r:embed="rId4">
                        <a14:imgEffect>
                          <a14:backgroundRemoval t="9138" b="43331" l="62100" r="76500">
                            <a14:foregroundMark x1="67750" y1="9138" x2="69250" y2="9654"/>
                            <a14:foregroundMark x1="66350" y1="43183" x2="66350" y2="43183"/>
                            <a14:foregroundMark x1="71100" y1="43331" x2="71100" y2="43331"/>
                            <a14:foregroundMark x1="63450" y1="22992" x2="63450" y2="22992"/>
                            <a14:foregroundMark x1="63700" y1="23139" x2="63700" y2="23139"/>
                            <a14:foregroundMark x1="64750" y1="12749" x2="64500" y2="14812"/>
                            <a14:foregroundMark x1="72850" y1="13559" x2="72850" y2="15623"/>
                          </a14:backgroundRemoval>
                        </a14:imgEffect>
                      </a14:imgLayer>
                    </a14:imgProps>
                  </a:ext>
                </a:extLst>
              </a:blip>
              <a:srcRect l="74683" t="22566" r="23789" b="74870"/>
              <a:stretch/>
            </p:blipFill>
            <p:spPr>
              <a:xfrm>
                <a:off x="5492415" y="1828800"/>
                <a:ext cx="122955" cy="139957"/>
              </a:xfrm>
              <a:prstGeom prst="rect">
                <a:avLst/>
              </a:prstGeom>
            </p:spPr>
          </p:pic>
        </p:grpSp>
        <p:sp>
          <p:nvSpPr>
            <p:cNvPr id="24" name="TextBox 23">
              <a:extLst>
                <a:ext uri="{FF2B5EF4-FFF2-40B4-BE49-F238E27FC236}">
                  <a16:creationId xmlns:a16="http://schemas.microsoft.com/office/drawing/2014/main" id="{AC828239-0159-88B4-45C1-28556C8029B6}"/>
                </a:ext>
              </a:extLst>
            </p:cNvPr>
            <p:cNvSpPr txBox="1">
              <a:spLocks noGrp="1" noRot="1" noMove="1" noResize="1" noEditPoints="1" noAdjustHandles="1" noChangeArrowheads="1" noChangeShapeType="1"/>
            </p:cNvSpPr>
            <p:nvPr/>
          </p:nvSpPr>
          <p:spPr>
            <a:xfrm>
              <a:off x="9943149" y="1621129"/>
              <a:ext cx="903618" cy="338554"/>
            </a:xfrm>
            <a:prstGeom prst="rect">
              <a:avLst/>
            </a:prstGeom>
            <a:noFill/>
            <a:ln>
              <a:noFill/>
            </a:ln>
          </p:spPr>
          <p:txBody>
            <a:bodyPr wrap="square" rtlCol="0">
              <a:spAutoFit/>
            </a:bodyPr>
            <a:lstStyle/>
            <a:p>
              <a:pPr algn="ctr"/>
              <a:r>
                <a:rPr lang="en-GB" sz="800" b="1" dirty="0"/>
                <a:t>Unit 3.2</a:t>
              </a:r>
            </a:p>
            <a:p>
              <a:pPr algn="ctr"/>
              <a:r>
                <a:rPr lang="en-GB" sz="800" dirty="0"/>
                <a:t>Programming</a:t>
              </a:r>
            </a:p>
          </p:txBody>
        </p:sp>
      </p:grpSp>
      <p:sp>
        <p:nvSpPr>
          <p:cNvPr id="11" name="TextBox 10">
            <a:extLst>
              <a:ext uri="{FF2B5EF4-FFF2-40B4-BE49-F238E27FC236}">
                <a16:creationId xmlns:a16="http://schemas.microsoft.com/office/drawing/2014/main" id="{72910F41-510D-F177-F0C3-2A49EE3DAF75}"/>
              </a:ext>
            </a:extLst>
          </p:cNvPr>
          <p:cNvSpPr txBox="1">
            <a:spLocks noGrp="1" noRot="1" noMove="1" noResize="1" noEditPoints="1" noAdjustHandles="1" noChangeArrowheads="1" noChangeShapeType="1"/>
          </p:cNvSpPr>
          <p:nvPr/>
        </p:nvSpPr>
        <p:spPr>
          <a:xfrm>
            <a:off x="1368490" y="1717374"/>
            <a:ext cx="6987226" cy="369332"/>
          </a:xfrm>
          <a:prstGeom prst="rect">
            <a:avLst/>
          </a:prstGeom>
          <a:noFill/>
        </p:spPr>
        <p:txBody>
          <a:bodyPr wrap="square" rtlCol="0">
            <a:spAutoFit/>
          </a:bodyPr>
          <a:lstStyle/>
          <a:p>
            <a:r>
              <a:rPr lang="en-GB" dirty="0">
                <a:latin typeface="Raleway"/>
              </a:rPr>
              <a:t>I can use a </a:t>
            </a:r>
            <a:r>
              <a:rPr lang="en-GB" b="1" dirty="0">
                <a:latin typeface="Raleway"/>
              </a:rPr>
              <a:t>one dimensional list </a:t>
            </a:r>
            <a:r>
              <a:rPr lang="en-GB" dirty="0">
                <a:latin typeface="Raleway"/>
              </a:rPr>
              <a:t>as a </a:t>
            </a:r>
            <a:r>
              <a:rPr lang="en-GB" b="1" dirty="0">
                <a:latin typeface="Raleway"/>
              </a:rPr>
              <a:t>data structure</a:t>
            </a:r>
          </a:p>
        </p:txBody>
      </p:sp>
      <p:sp>
        <p:nvSpPr>
          <p:cNvPr id="6" name="TextBox 5">
            <a:extLst>
              <a:ext uri="{FF2B5EF4-FFF2-40B4-BE49-F238E27FC236}">
                <a16:creationId xmlns:a16="http://schemas.microsoft.com/office/drawing/2014/main" id="{39AD958A-2314-F48B-3BF0-39EEA8242487}"/>
              </a:ext>
            </a:extLst>
          </p:cNvPr>
          <p:cNvSpPr txBox="1">
            <a:spLocks noGrp="1" noRot="1" noMove="1" noResize="1" noEditPoints="1" noAdjustHandles="1" noChangeArrowheads="1" noChangeShapeType="1"/>
          </p:cNvSpPr>
          <p:nvPr/>
        </p:nvSpPr>
        <p:spPr>
          <a:xfrm>
            <a:off x="1335916" y="2130535"/>
            <a:ext cx="6987226" cy="369332"/>
          </a:xfrm>
          <a:prstGeom prst="rect">
            <a:avLst/>
          </a:prstGeom>
          <a:noFill/>
        </p:spPr>
        <p:txBody>
          <a:bodyPr wrap="square" rtlCol="0">
            <a:spAutoFit/>
          </a:bodyPr>
          <a:lstStyle/>
          <a:p>
            <a:r>
              <a:rPr lang="en-GB" dirty="0">
                <a:latin typeface="Raleway"/>
              </a:rPr>
              <a:t>I can get information from a </a:t>
            </a:r>
            <a:r>
              <a:rPr lang="en-GB" b="1" dirty="0">
                <a:latin typeface="Raleway"/>
              </a:rPr>
              <a:t>one dimensional list</a:t>
            </a:r>
          </a:p>
        </p:txBody>
      </p:sp>
      <p:sp>
        <p:nvSpPr>
          <p:cNvPr id="12" name="Oval 11">
            <a:extLst>
              <a:ext uri="{FF2B5EF4-FFF2-40B4-BE49-F238E27FC236}">
                <a16:creationId xmlns:a16="http://schemas.microsoft.com/office/drawing/2014/main" id="{5BA3B82A-285C-9863-0DBD-9C1D40117785}"/>
              </a:ext>
            </a:extLst>
          </p:cNvPr>
          <p:cNvSpPr>
            <a:spLocks noGrp="1" noRot="1" noMove="1" noResize="1" noEditPoints="1" noAdjustHandles="1" noChangeArrowheads="1" noChangeShapeType="1"/>
          </p:cNvSpPr>
          <p:nvPr/>
        </p:nvSpPr>
        <p:spPr>
          <a:xfrm>
            <a:off x="8310398" y="1763717"/>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81C3EAF-A1C1-8D4D-2E41-9AB612CA62B5}"/>
              </a:ext>
            </a:extLst>
          </p:cNvPr>
          <p:cNvSpPr>
            <a:spLocks noGrp="1" noRot="1" noMove="1" noResize="1" noEditPoints="1" noAdjustHandles="1" noChangeArrowheads="1" noChangeShapeType="1"/>
          </p:cNvSpPr>
          <p:nvPr/>
        </p:nvSpPr>
        <p:spPr>
          <a:xfrm>
            <a:off x="8924257" y="1754741"/>
            <a:ext cx="360000" cy="36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4790679-8972-66C5-F2B8-189E71AB7E86}"/>
              </a:ext>
            </a:extLst>
          </p:cNvPr>
          <p:cNvSpPr>
            <a:spLocks noGrp="1" noRot="1" noMove="1" noResize="1" noEditPoints="1" noAdjustHandles="1" noChangeArrowheads="1" noChangeShapeType="1"/>
          </p:cNvSpPr>
          <p:nvPr/>
        </p:nvSpPr>
        <p:spPr>
          <a:xfrm>
            <a:off x="9524435" y="1754741"/>
            <a:ext cx="360000" cy="360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A5B487D-079D-F0BA-6DDC-4695C9424FC4}"/>
              </a:ext>
            </a:extLst>
          </p:cNvPr>
          <p:cNvSpPr>
            <a:spLocks noGrp="1" noRot="1" noMove="1" noResize="1" noEditPoints="1" noAdjustHandles="1" noChangeArrowheads="1" noChangeShapeType="1"/>
          </p:cNvSpPr>
          <p:nvPr/>
        </p:nvSpPr>
        <p:spPr>
          <a:xfrm>
            <a:off x="8310398" y="2243655"/>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8E01E62-83C5-FD74-D00F-62E8FDEFBF3A}"/>
              </a:ext>
            </a:extLst>
          </p:cNvPr>
          <p:cNvSpPr>
            <a:spLocks noGrp="1" noRot="1" noMove="1" noResize="1" noEditPoints="1" noAdjustHandles="1" noChangeArrowheads="1" noChangeShapeType="1"/>
          </p:cNvSpPr>
          <p:nvPr/>
        </p:nvSpPr>
        <p:spPr>
          <a:xfrm>
            <a:off x="8924257" y="2234679"/>
            <a:ext cx="360000" cy="36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ABC5CFF-03C7-E124-B949-A5CD337F15E7}"/>
              </a:ext>
            </a:extLst>
          </p:cNvPr>
          <p:cNvSpPr>
            <a:spLocks noGrp="1" noRot="1" noMove="1" noResize="1" noEditPoints="1" noAdjustHandles="1" noChangeArrowheads="1" noChangeShapeType="1"/>
          </p:cNvSpPr>
          <p:nvPr/>
        </p:nvSpPr>
        <p:spPr>
          <a:xfrm>
            <a:off x="9524435" y="2234679"/>
            <a:ext cx="360000" cy="360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970DB60A-AF20-3B13-22F8-7B73FC0A9A86}"/>
              </a:ext>
            </a:extLst>
          </p:cNvPr>
          <p:cNvSpPr txBox="1">
            <a:spLocks noGrp="1" noRot="1" noMove="1" noResize="1" noEditPoints="1" noAdjustHandles="1" noChangeArrowheads="1" noChangeShapeType="1"/>
          </p:cNvSpPr>
          <p:nvPr/>
        </p:nvSpPr>
        <p:spPr>
          <a:xfrm>
            <a:off x="1335916" y="2728259"/>
            <a:ext cx="6987226" cy="369332"/>
          </a:xfrm>
          <a:prstGeom prst="rect">
            <a:avLst/>
          </a:prstGeom>
          <a:noFill/>
        </p:spPr>
        <p:txBody>
          <a:bodyPr wrap="square" rtlCol="0">
            <a:spAutoFit/>
          </a:bodyPr>
          <a:lstStyle/>
          <a:p>
            <a:pPr algn="l" fontAlgn="t"/>
            <a:r>
              <a:rPr lang="en-GB" b="0" i="0" dirty="0">
                <a:solidFill>
                  <a:srgbClr val="000000"/>
                </a:solidFill>
                <a:effectLst/>
                <a:latin typeface="Raleway" pitchFamily="2" charset="0"/>
              </a:rPr>
              <a:t>I can </a:t>
            </a:r>
            <a:r>
              <a:rPr lang="en-GB" dirty="0">
                <a:solidFill>
                  <a:srgbClr val="000000"/>
                </a:solidFill>
                <a:latin typeface="Raleway" pitchFamily="2" charset="0"/>
              </a:rPr>
              <a:t>modify the values in a </a:t>
            </a:r>
            <a:r>
              <a:rPr lang="en-GB" b="1" dirty="0">
                <a:latin typeface="Raleway"/>
              </a:rPr>
              <a:t>one dimensional list</a:t>
            </a:r>
            <a:endParaRPr lang="en-GB" sz="800" b="1" dirty="0">
              <a:solidFill>
                <a:schemeClr val="tx1"/>
              </a:solidFill>
              <a:effectLst/>
            </a:endParaRPr>
          </a:p>
        </p:txBody>
      </p:sp>
      <p:sp>
        <p:nvSpPr>
          <p:cNvPr id="29" name="Oval 28">
            <a:extLst>
              <a:ext uri="{FF2B5EF4-FFF2-40B4-BE49-F238E27FC236}">
                <a16:creationId xmlns:a16="http://schemas.microsoft.com/office/drawing/2014/main" id="{9B7B908D-4044-2C0A-4B3D-195F0198ABF8}"/>
              </a:ext>
            </a:extLst>
          </p:cNvPr>
          <p:cNvSpPr>
            <a:spLocks noGrp="1" noRot="1" noMove="1" noResize="1" noEditPoints="1" noAdjustHandles="1" noChangeArrowheads="1" noChangeShapeType="1"/>
          </p:cNvSpPr>
          <p:nvPr/>
        </p:nvSpPr>
        <p:spPr>
          <a:xfrm>
            <a:off x="8310398" y="2732925"/>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D58FDB3-C724-74F5-24E1-80A53D50817D}"/>
              </a:ext>
            </a:extLst>
          </p:cNvPr>
          <p:cNvSpPr>
            <a:spLocks noGrp="1" noRot="1" noMove="1" noResize="1" noEditPoints="1" noAdjustHandles="1" noChangeArrowheads="1" noChangeShapeType="1"/>
          </p:cNvSpPr>
          <p:nvPr/>
        </p:nvSpPr>
        <p:spPr>
          <a:xfrm>
            <a:off x="8924257" y="2723949"/>
            <a:ext cx="360000" cy="36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7A33697-1199-6916-3C40-9178D6F72E72}"/>
              </a:ext>
            </a:extLst>
          </p:cNvPr>
          <p:cNvSpPr>
            <a:spLocks noGrp="1" noRot="1" noMove="1" noResize="1" noEditPoints="1" noAdjustHandles="1" noChangeArrowheads="1" noChangeShapeType="1"/>
          </p:cNvSpPr>
          <p:nvPr/>
        </p:nvSpPr>
        <p:spPr>
          <a:xfrm>
            <a:off x="9524435" y="2723949"/>
            <a:ext cx="360000" cy="360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03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34C3C8-F456-78F5-1366-17334DD7ABE6}"/>
              </a:ext>
            </a:extLst>
          </p:cNvPr>
          <p:cNvSpPr>
            <a:spLocks noGrp="1" noRot="1" noMove="1" noResize="1" noEditPoints="1" noAdjustHandles="1" noChangeArrowheads="1" noChangeShapeType="1"/>
          </p:cNvSpPr>
          <p:nvPr/>
        </p:nvSpPr>
        <p:spPr>
          <a:xfrm>
            <a:off x="6926" y="-19958"/>
            <a:ext cx="1505488" cy="1576107"/>
          </a:xfrm>
          <a:prstGeom prst="roundRect">
            <a:avLst/>
          </a:prstGeom>
          <a:solidFill>
            <a:srgbClr val="3EC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DEXAN</a:t>
            </a:r>
          </a:p>
          <a:p>
            <a:r>
              <a:rPr lang="en-GB" b="1" dirty="0">
                <a:solidFill>
                  <a:schemeClr val="tx1"/>
                </a:solidFill>
              </a:rPr>
              <a:t>De</a:t>
            </a:r>
            <a:r>
              <a:rPr lang="en-GB" dirty="0">
                <a:solidFill>
                  <a:schemeClr val="tx1"/>
                </a:solidFill>
              </a:rPr>
              <a:t>scribe</a:t>
            </a:r>
          </a:p>
          <a:p>
            <a:r>
              <a:rPr lang="en-GB" b="1" dirty="0">
                <a:solidFill>
                  <a:schemeClr val="tx1"/>
                </a:solidFill>
              </a:rPr>
              <a:t>Ex</a:t>
            </a:r>
            <a:r>
              <a:rPr lang="en-GB" dirty="0">
                <a:solidFill>
                  <a:schemeClr val="tx1"/>
                </a:solidFill>
              </a:rPr>
              <a:t>plain</a:t>
            </a:r>
          </a:p>
          <a:p>
            <a:r>
              <a:rPr lang="en-GB" b="1" dirty="0">
                <a:solidFill>
                  <a:schemeClr val="tx1"/>
                </a:solidFill>
              </a:rPr>
              <a:t>An</a:t>
            </a:r>
            <a:r>
              <a:rPr lang="en-GB" dirty="0">
                <a:solidFill>
                  <a:schemeClr val="tx1"/>
                </a:solidFill>
              </a:rPr>
              <a:t>alyse</a:t>
            </a:r>
          </a:p>
        </p:txBody>
      </p:sp>
      <p:sp>
        <p:nvSpPr>
          <p:cNvPr id="26" name="Rectangle 25">
            <a:extLst>
              <a:ext uri="{FF2B5EF4-FFF2-40B4-BE49-F238E27FC236}">
                <a16:creationId xmlns:a16="http://schemas.microsoft.com/office/drawing/2014/main" id="{39BB2728-40C0-02C7-5CB4-151C5CB727C3}"/>
              </a:ext>
            </a:extLst>
          </p:cNvPr>
          <p:cNvSpPr>
            <a:spLocks noGrp="1" noRot="1" noMove="1" noResize="1" noEditPoints="1" noAdjustHandles="1" noChangeArrowheads="1" noChangeShapeType="1"/>
          </p:cNvSpPr>
          <p:nvPr/>
        </p:nvSpPr>
        <p:spPr>
          <a:xfrm>
            <a:off x="3649211" y="86013"/>
            <a:ext cx="7753357" cy="615615"/>
          </a:xfrm>
          <a:prstGeom prst="rect">
            <a:avLst/>
          </a:prstGeom>
          <a:solidFill>
            <a:schemeClr val="bg1"/>
          </a:solidFill>
          <a:ln w="28575">
            <a:solidFill>
              <a:srgbClr val="78D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Task 2 – Data Structures</a:t>
            </a:r>
          </a:p>
        </p:txBody>
      </p:sp>
      <p:sp>
        <p:nvSpPr>
          <p:cNvPr id="13" name="Title 12">
            <a:extLst>
              <a:ext uri="{FF2B5EF4-FFF2-40B4-BE49-F238E27FC236}">
                <a16:creationId xmlns:a16="http://schemas.microsoft.com/office/drawing/2014/main" id="{1F862470-1B4B-429A-47E8-513E581A7F9D}"/>
              </a:ext>
            </a:extLst>
          </p:cNvPr>
          <p:cNvSpPr>
            <a:spLocks noGrp="1" noRot="1" noMove="1" noResize="1" noEditPoints="1" noAdjustHandles="1" noChangeArrowheads="1" noChangeShapeType="1"/>
          </p:cNvSpPr>
          <p:nvPr>
            <p:ph type="title"/>
          </p:nvPr>
        </p:nvSpPr>
        <p:spPr>
          <a:xfrm>
            <a:off x="1512414" y="768096"/>
            <a:ext cx="9935874" cy="615615"/>
          </a:xfrm>
        </p:spPr>
        <p:txBody>
          <a:bodyPr>
            <a:normAutofit/>
          </a:bodyPr>
          <a:lstStyle/>
          <a:p>
            <a:r>
              <a:rPr lang="en-GB" sz="2000" dirty="0">
                <a:latin typeface="+mn-lt"/>
              </a:rPr>
              <a:t>What is an </a:t>
            </a:r>
            <a:r>
              <a:rPr lang="en-GB" sz="2000" b="1" dirty="0">
                <a:latin typeface="+mn-lt"/>
              </a:rPr>
              <a:t>array</a:t>
            </a:r>
            <a:r>
              <a:rPr lang="en-GB" sz="2000" dirty="0">
                <a:latin typeface="+mn-lt"/>
              </a:rPr>
              <a:t> in computer science and how is it different from a </a:t>
            </a:r>
            <a:r>
              <a:rPr lang="en-GB" sz="2000" b="1" dirty="0">
                <a:latin typeface="+mn-lt"/>
              </a:rPr>
              <a:t>list</a:t>
            </a:r>
            <a:r>
              <a:rPr lang="en-GB" sz="2000" dirty="0">
                <a:latin typeface="+mn-lt"/>
              </a:rPr>
              <a:t> in terms of size?</a:t>
            </a:r>
          </a:p>
        </p:txBody>
      </p:sp>
      <p:pic>
        <p:nvPicPr>
          <p:cNvPr id="23" name="Picture 22" descr="A picture containing text&#10;&#10;Description automatically generated">
            <a:extLst>
              <a:ext uri="{FF2B5EF4-FFF2-40B4-BE49-F238E27FC236}">
                <a16:creationId xmlns:a16="http://schemas.microsoft.com/office/drawing/2014/main" id="{F09FC2DB-4D27-9063-4D5C-4176479735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119" t="1580" r="3256" b="13068"/>
          <a:stretch/>
        </p:blipFill>
        <p:spPr>
          <a:xfrm>
            <a:off x="9134856" y="133214"/>
            <a:ext cx="2267712" cy="544774"/>
          </a:xfrm>
          <a:prstGeom prst="rect">
            <a:avLst/>
          </a:prstGeom>
        </p:spPr>
      </p:pic>
      <p:sp>
        <p:nvSpPr>
          <p:cNvPr id="4" name="Rectangle: Rounded Corners 3">
            <a:extLst>
              <a:ext uri="{FF2B5EF4-FFF2-40B4-BE49-F238E27FC236}">
                <a16:creationId xmlns:a16="http://schemas.microsoft.com/office/drawing/2014/main" id="{680BCC71-6CF3-3072-9893-98BF156D672A}"/>
              </a:ext>
            </a:extLst>
          </p:cNvPr>
          <p:cNvSpPr>
            <a:spLocks noGrp="1" noRot="1" noMove="1" noResize="1" noEditPoints="1" noAdjustHandles="1" noChangeArrowheads="1" noChangeShapeType="1"/>
          </p:cNvSpPr>
          <p:nvPr/>
        </p:nvSpPr>
        <p:spPr>
          <a:xfrm>
            <a:off x="787820" y="1357860"/>
            <a:ext cx="9506929" cy="17029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0" i="0">
                <a:solidFill>
                  <a:srgbClr val="D1D5DB"/>
                </a:solidFill>
                <a:effectLst/>
                <a:latin typeface="Söhne"/>
              </a:rPr>
              <a:t>An array is a data structure in computer science that stores a collection of items, similar to a list. However, an array has a fixed size which means that once it is created, the number of elements it can hold is fixed and cannot be changed. This means that once all the "lockers" are full, you can't add more items to it, but you can change the item stored in any locker.</a:t>
            </a:r>
            <a:endParaRPr lang="en-GB" dirty="0">
              <a:solidFill>
                <a:schemeClr val="tx1"/>
              </a:solidFill>
            </a:endParaRPr>
          </a:p>
        </p:txBody>
      </p:sp>
      <p:sp>
        <p:nvSpPr>
          <p:cNvPr id="7" name="Title 12">
            <a:extLst>
              <a:ext uri="{FF2B5EF4-FFF2-40B4-BE49-F238E27FC236}">
                <a16:creationId xmlns:a16="http://schemas.microsoft.com/office/drawing/2014/main" id="{B0C17F7D-984A-288C-DD90-14F08E478D1D}"/>
              </a:ext>
            </a:extLst>
          </p:cNvPr>
          <p:cNvSpPr txBox="1">
            <a:spLocks noGrp="1" noRot="1" noMove="1" noResize="1" noEditPoints="1" noAdjustHandles="1" noChangeArrowheads="1" noChangeShapeType="1"/>
          </p:cNvSpPr>
          <p:nvPr/>
        </p:nvSpPr>
        <p:spPr>
          <a:xfrm>
            <a:off x="731520" y="3179071"/>
            <a:ext cx="10716768" cy="615615"/>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GB" sz="3600" dirty="0">
                <a:latin typeface="+mn-lt"/>
              </a:rPr>
              <a:t>What is a </a:t>
            </a:r>
            <a:r>
              <a:rPr lang="en-GB" sz="3600" b="1" dirty="0">
                <a:latin typeface="+mn-lt"/>
              </a:rPr>
              <a:t>list</a:t>
            </a:r>
            <a:r>
              <a:rPr lang="en-GB" sz="3600" dirty="0">
                <a:latin typeface="+mn-lt"/>
              </a:rPr>
              <a:t> in computer science and how is it different from an </a:t>
            </a:r>
            <a:r>
              <a:rPr lang="en-GB" sz="3600" b="1" dirty="0">
                <a:latin typeface="+mn-lt"/>
              </a:rPr>
              <a:t>array</a:t>
            </a:r>
            <a:r>
              <a:rPr lang="en-GB" sz="3600" dirty="0">
                <a:latin typeface="+mn-lt"/>
              </a:rPr>
              <a:t> in terms of adding or removing items?</a:t>
            </a:r>
          </a:p>
        </p:txBody>
      </p:sp>
      <p:sp>
        <p:nvSpPr>
          <p:cNvPr id="8" name="Rectangle: Rounded Corners 7">
            <a:extLst>
              <a:ext uri="{FF2B5EF4-FFF2-40B4-BE49-F238E27FC236}">
                <a16:creationId xmlns:a16="http://schemas.microsoft.com/office/drawing/2014/main" id="{090C92DC-9D64-895D-F06E-6E5ADF44B83E}"/>
              </a:ext>
            </a:extLst>
          </p:cNvPr>
          <p:cNvSpPr>
            <a:spLocks noGrp="1" noRot="1" noMove="1" noResize="1" noEditPoints="1" noAdjustHandles="1" noChangeArrowheads="1" noChangeShapeType="1"/>
          </p:cNvSpPr>
          <p:nvPr/>
        </p:nvSpPr>
        <p:spPr>
          <a:xfrm>
            <a:off x="787820" y="3797221"/>
            <a:ext cx="10393648" cy="22926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b="0" i="0">
                <a:solidFill>
                  <a:srgbClr val="D1D5DB"/>
                </a:solidFill>
                <a:effectLst/>
                <a:latin typeface="Söhne"/>
              </a:rPr>
              <a:t>A list is a data structure in computer science that also stores a collection of items, similar to an array. Unlike an array, a list can be resized, meaning you can add or remove items from it as needed. Lists are useful when you don't know the number of items you are going to store or when you need to insert or delete items often.</a:t>
            </a:r>
            <a:endParaRPr lang="en-GB" dirty="0">
              <a:solidFill>
                <a:schemeClr val="tx1"/>
              </a:solidFill>
            </a:endParaRPr>
          </a:p>
        </p:txBody>
      </p:sp>
      <p:pic>
        <p:nvPicPr>
          <p:cNvPr id="3" name="Picture 2" descr="Free photo: lockers, numbers, pay, castles, doors, yellow | Hippopx">
            <a:extLst>
              <a:ext uri="{FF2B5EF4-FFF2-40B4-BE49-F238E27FC236}">
                <a16:creationId xmlns:a16="http://schemas.microsoft.com/office/drawing/2014/main" id="{0ABDAF16-7A8F-DF6E-EE3F-C5CDF3A65D7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10235"/>
          <a:stretch/>
        </p:blipFill>
        <p:spPr bwMode="auto">
          <a:xfrm>
            <a:off x="10287775" y="1550831"/>
            <a:ext cx="2002915" cy="1483433"/>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9A0CC283-E414-9CE3-EB1C-F82383D430F7}"/>
              </a:ext>
            </a:extLst>
          </p:cNvPr>
          <p:cNvSpPr txBox="1">
            <a:spLocks noGrp="1" noRot="1" noMove="1" noResize="1" noEditPoints="1" noAdjustHandles="1" noChangeArrowheads="1" noChangeShapeType="1"/>
          </p:cNvSpPr>
          <p:nvPr/>
        </p:nvSpPr>
        <p:spPr>
          <a:xfrm>
            <a:off x="692107" y="-53607"/>
            <a:ext cx="9144000" cy="1153592"/>
          </a:xfrm>
          <a:prstGeom prst="rect">
            <a:avLst/>
          </a:prstGeom>
        </p:spPr>
        <p:txBody>
          <a:bodyPr vert="horz" lIns="91440" tIns="45720" rIns="91440" bIns="45720" rtlCol="0" anchor="t">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endParaRPr lang="en-GB" sz="6600" dirty="0"/>
          </a:p>
        </p:txBody>
      </p:sp>
    </p:spTree>
    <p:extLst>
      <p:ext uri="{BB962C8B-B14F-4D97-AF65-F5344CB8AC3E}">
        <p14:creationId xmlns:p14="http://schemas.microsoft.com/office/powerpoint/2010/main" val="190751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9BB2728-40C0-02C7-5CB4-151C5CB727C3}"/>
              </a:ext>
            </a:extLst>
          </p:cNvPr>
          <p:cNvSpPr>
            <a:spLocks noGrp="1" noRot="1" noMove="1" noResize="1" noEditPoints="1" noAdjustHandles="1" noChangeArrowheads="1" noChangeShapeType="1"/>
          </p:cNvSpPr>
          <p:nvPr/>
        </p:nvSpPr>
        <p:spPr>
          <a:xfrm>
            <a:off x="4194495" y="86013"/>
            <a:ext cx="7208073" cy="615615"/>
          </a:xfrm>
          <a:prstGeom prst="rect">
            <a:avLst/>
          </a:prstGeom>
          <a:solidFill>
            <a:schemeClr val="bg1"/>
          </a:solidFill>
          <a:ln w="28575">
            <a:solidFill>
              <a:srgbClr val="78D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Task 2 – Using data structures</a:t>
            </a:r>
          </a:p>
        </p:txBody>
      </p:sp>
      <p:sp>
        <p:nvSpPr>
          <p:cNvPr id="13" name="Title 12">
            <a:extLst>
              <a:ext uri="{FF2B5EF4-FFF2-40B4-BE49-F238E27FC236}">
                <a16:creationId xmlns:a16="http://schemas.microsoft.com/office/drawing/2014/main" id="{1F862470-1B4B-429A-47E8-513E581A7F9D}"/>
              </a:ext>
            </a:extLst>
          </p:cNvPr>
          <p:cNvSpPr>
            <a:spLocks noGrp="1" noRot="1" noMove="1" noResize="1" noEditPoints="1" noAdjustHandles="1" noChangeArrowheads="1" noChangeShapeType="1"/>
          </p:cNvSpPr>
          <p:nvPr>
            <p:ph type="title"/>
          </p:nvPr>
        </p:nvSpPr>
        <p:spPr>
          <a:xfrm>
            <a:off x="799379" y="777632"/>
            <a:ext cx="10716768" cy="1344168"/>
          </a:xfrm>
        </p:spPr>
        <p:txBody>
          <a:bodyPr>
            <a:normAutofit/>
          </a:bodyPr>
          <a:lstStyle/>
          <a:p>
            <a:r>
              <a:rPr lang="en-GB" sz="3200" dirty="0">
                <a:latin typeface="+mn-lt"/>
              </a:rPr>
              <a:t>I can get information from a </a:t>
            </a:r>
            <a:r>
              <a:rPr lang="en-GB" sz="3200" b="1" dirty="0">
                <a:latin typeface="+mn-lt"/>
              </a:rPr>
              <a:t>one dimensional list</a:t>
            </a:r>
          </a:p>
        </p:txBody>
      </p:sp>
      <p:sp>
        <p:nvSpPr>
          <p:cNvPr id="14" name="Rectangle: Rounded Corners 13">
            <a:extLst>
              <a:ext uri="{FF2B5EF4-FFF2-40B4-BE49-F238E27FC236}">
                <a16:creationId xmlns:a16="http://schemas.microsoft.com/office/drawing/2014/main" id="{2B784086-FE8A-7474-C8BD-7D0D82F7B57E}"/>
              </a:ext>
            </a:extLst>
          </p:cNvPr>
          <p:cNvSpPr>
            <a:spLocks noGrp="1" noRot="1" noMove="1" noResize="1" noEditPoints="1" noAdjustHandles="1" noChangeArrowheads="1" noChangeShapeType="1"/>
          </p:cNvSpPr>
          <p:nvPr/>
        </p:nvSpPr>
        <p:spPr>
          <a:xfrm>
            <a:off x="1010532" y="1688781"/>
            <a:ext cx="7154962" cy="484721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dirty="0">
              <a:solidFill>
                <a:schemeClr val="tx1"/>
              </a:solidFill>
            </a:endParaRPr>
          </a:p>
        </p:txBody>
      </p:sp>
      <p:sp>
        <p:nvSpPr>
          <p:cNvPr id="17" name="TextBox 16">
            <a:extLst>
              <a:ext uri="{FF2B5EF4-FFF2-40B4-BE49-F238E27FC236}">
                <a16:creationId xmlns:a16="http://schemas.microsoft.com/office/drawing/2014/main" id="{A8C00A99-3592-BE27-A875-988EA46188E5}"/>
              </a:ext>
            </a:extLst>
          </p:cNvPr>
          <p:cNvSpPr txBox="1">
            <a:spLocks noGrp="1" noRot="1" noMove="1" noResize="1" noEditPoints="1" noAdjustHandles="1" noChangeArrowheads="1" noChangeShapeType="1"/>
          </p:cNvSpPr>
          <p:nvPr/>
        </p:nvSpPr>
        <p:spPr>
          <a:xfrm>
            <a:off x="1385191" y="1319449"/>
            <a:ext cx="7150621" cy="369332"/>
          </a:xfrm>
          <a:prstGeom prst="rect">
            <a:avLst/>
          </a:prstGeom>
          <a:noFill/>
        </p:spPr>
        <p:txBody>
          <a:bodyPr wrap="square">
            <a:spAutoFit/>
          </a:bodyPr>
          <a:lstStyle/>
          <a:p>
            <a:r>
              <a:rPr lang="en-GB" dirty="0">
                <a:solidFill>
                  <a:schemeClr val="tx1"/>
                </a:solidFill>
              </a:rPr>
              <a:t>Put a screen capture of your python code and output  below</a:t>
            </a:r>
          </a:p>
        </p:txBody>
      </p:sp>
      <p:sp>
        <p:nvSpPr>
          <p:cNvPr id="19" name="Title 1">
            <a:extLst>
              <a:ext uri="{FF2B5EF4-FFF2-40B4-BE49-F238E27FC236}">
                <a16:creationId xmlns:a16="http://schemas.microsoft.com/office/drawing/2014/main" id="{9A0CC283-E414-9CE3-EB1C-F82383D430F7}"/>
              </a:ext>
            </a:extLst>
          </p:cNvPr>
          <p:cNvSpPr txBox="1">
            <a:spLocks noGrp="1" noRot="1" noMove="1" noResize="1" noEditPoints="1" noAdjustHandles="1" noChangeArrowheads="1" noChangeShapeType="1"/>
          </p:cNvSpPr>
          <p:nvPr/>
        </p:nvSpPr>
        <p:spPr>
          <a:xfrm>
            <a:off x="692107" y="-53607"/>
            <a:ext cx="9144000" cy="1153592"/>
          </a:xfrm>
          <a:prstGeom prst="rect">
            <a:avLst/>
          </a:prstGeom>
        </p:spPr>
        <p:txBody>
          <a:bodyPr vert="horz" lIns="91440" tIns="45720" rIns="91440" bIns="45720" rtlCol="0" anchor="t">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endParaRPr lang="en-GB" sz="6600" dirty="0"/>
          </a:p>
        </p:txBody>
      </p:sp>
      <p:pic>
        <p:nvPicPr>
          <p:cNvPr id="23" name="Picture 22" descr="A picture containing text&#10;&#10;Description automatically generated">
            <a:extLst>
              <a:ext uri="{FF2B5EF4-FFF2-40B4-BE49-F238E27FC236}">
                <a16:creationId xmlns:a16="http://schemas.microsoft.com/office/drawing/2014/main" id="{F09FC2DB-4D27-9063-4D5C-4176479735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119" t="1580" r="3256" b="13068"/>
          <a:stretch/>
        </p:blipFill>
        <p:spPr>
          <a:xfrm>
            <a:off x="9134856" y="133214"/>
            <a:ext cx="2267712" cy="544774"/>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43A9ACC0-7652-419D-09C4-24F9DC52904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258902" y="1574790"/>
            <a:ext cx="3534156" cy="1378249"/>
          </a:xfrm>
          <a:prstGeom prst="rect">
            <a:avLst/>
          </a:prstGeom>
        </p:spPr>
      </p:pic>
    </p:spTree>
    <p:extLst>
      <p:ext uri="{BB962C8B-B14F-4D97-AF65-F5344CB8AC3E}">
        <p14:creationId xmlns:p14="http://schemas.microsoft.com/office/powerpoint/2010/main" val="2325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9BB2728-40C0-02C7-5CB4-151C5CB727C3}"/>
              </a:ext>
            </a:extLst>
          </p:cNvPr>
          <p:cNvSpPr>
            <a:spLocks noGrp="1" noRot="1" noMove="1" noResize="1" noEditPoints="1" noAdjustHandles="1" noChangeArrowheads="1" noChangeShapeType="1"/>
          </p:cNvSpPr>
          <p:nvPr/>
        </p:nvSpPr>
        <p:spPr>
          <a:xfrm>
            <a:off x="4194495" y="86013"/>
            <a:ext cx="7208073" cy="615615"/>
          </a:xfrm>
          <a:prstGeom prst="rect">
            <a:avLst/>
          </a:prstGeom>
          <a:solidFill>
            <a:schemeClr val="bg1"/>
          </a:solidFill>
          <a:ln w="28575">
            <a:solidFill>
              <a:srgbClr val="78D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Task 3 – Changing data structures</a:t>
            </a:r>
          </a:p>
        </p:txBody>
      </p:sp>
      <p:sp>
        <p:nvSpPr>
          <p:cNvPr id="13" name="Title 12">
            <a:extLst>
              <a:ext uri="{FF2B5EF4-FFF2-40B4-BE49-F238E27FC236}">
                <a16:creationId xmlns:a16="http://schemas.microsoft.com/office/drawing/2014/main" id="{1F862470-1B4B-429A-47E8-513E581A7F9D}"/>
              </a:ext>
            </a:extLst>
          </p:cNvPr>
          <p:cNvSpPr>
            <a:spLocks noGrp="1" noRot="1" noMove="1" noResize="1" noEditPoints="1" noAdjustHandles="1" noChangeArrowheads="1" noChangeShapeType="1"/>
          </p:cNvSpPr>
          <p:nvPr>
            <p:ph type="title"/>
          </p:nvPr>
        </p:nvSpPr>
        <p:spPr>
          <a:xfrm>
            <a:off x="799379" y="777632"/>
            <a:ext cx="10716768" cy="1344168"/>
          </a:xfrm>
        </p:spPr>
        <p:txBody>
          <a:bodyPr>
            <a:normAutofit/>
          </a:bodyPr>
          <a:lstStyle/>
          <a:p>
            <a:r>
              <a:rPr lang="en-GB" sz="3200" dirty="0">
                <a:latin typeface="+mn-lt"/>
              </a:rPr>
              <a:t>I can modify the values in a </a:t>
            </a:r>
            <a:r>
              <a:rPr lang="en-GB" sz="3200" b="1" dirty="0">
                <a:latin typeface="+mn-lt"/>
              </a:rPr>
              <a:t>one dimensional list</a:t>
            </a:r>
          </a:p>
        </p:txBody>
      </p:sp>
      <p:sp>
        <p:nvSpPr>
          <p:cNvPr id="14" name="Rectangle: Rounded Corners 13">
            <a:extLst>
              <a:ext uri="{FF2B5EF4-FFF2-40B4-BE49-F238E27FC236}">
                <a16:creationId xmlns:a16="http://schemas.microsoft.com/office/drawing/2014/main" id="{2B784086-FE8A-7474-C8BD-7D0D82F7B57E}"/>
              </a:ext>
            </a:extLst>
          </p:cNvPr>
          <p:cNvSpPr>
            <a:spLocks noGrp="1" noRot="1" noMove="1" noResize="1" noEditPoints="1" noAdjustHandles="1" noChangeArrowheads="1" noChangeShapeType="1"/>
          </p:cNvSpPr>
          <p:nvPr/>
        </p:nvSpPr>
        <p:spPr>
          <a:xfrm>
            <a:off x="1010532" y="1688781"/>
            <a:ext cx="7154962" cy="484721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dirty="0">
              <a:solidFill>
                <a:schemeClr val="tx1"/>
              </a:solidFill>
            </a:endParaRPr>
          </a:p>
        </p:txBody>
      </p:sp>
      <p:sp>
        <p:nvSpPr>
          <p:cNvPr id="17" name="TextBox 16">
            <a:extLst>
              <a:ext uri="{FF2B5EF4-FFF2-40B4-BE49-F238E27FC236}">
                <a16:creationId xmlns:a16="http://schemas.microsoft.com/office/drawing/2014/main" id="{A8C00A99-3592-BE27-A875-988EA46188E5}"/>
              </a:ext>
            </a:extLst>
          </p:cNvPr>
          <p:cNvSpPr txBox="1">
            <a:spLocks noGrp="1" noRot="1" noMove="1" noResize="1" noEditPoints="1" noAdjustHandles="1" noChangeArrowheads="1" noChangeShapeType="1"/>
          </p:cNvSpPr>
          <p:nvPr/>
        </p:nvSpPr>
        <p:spPr>
          <a:xfrm>
            <a:off x="1385191" y="1319449"/>
            <a:ext cx="7150621" cy="369332"/>
          </a:xfrm>
          <a:prstGeom prst="rect">
            <a:avLst/>
          </a:prstGeom>
          <a:noFill/>
        </p:spPr>
        <p:txBody>
          <a:bodyPr wrap="square">
            <a:spAutoFit/>
          </a:bodyPr>
          <a:lstStyle/>
          <a:p>
            <a:r>
              <a:rPr lang="en-GB" dirty="0">
                <a:solidFill>
                  <a:schemeClr val="tx1"/>
                </a:solidFill>
              </a:rPr>
              <a:t>Put a screen capture of your python code and output  below</a:t>
            </a:r>
          </a:p>
        </p:txBody>
      </p:sp>
      <p:sp>
        <p:nvSpPr>
          <p:cNvPr id="19" name="Title 1">
            <a:extLst>
              <a:ext uri="{FF2B5EF4-FFF2-40B4-BE49-F238E27FC236}">
                <a16:creationId xmlns:a16="http://schemas.microsoft.com/office/drawing/2014/main" id="{9A0CC283-E414-9CE3-EB1C-F82383D430F7}"/>
              </a:ext>
            </a:extLst>
          </p:cNvPr>
          <p:cNvSpPr txBox="1">
            <a:spLocks noGrp="1" noRot="1" noMove="1" noResize="1" noEditPoints="1" noAdjustHandles="1" noChangeArrowheads="1" noChangeShapeType="1"/>
          </p:cNvSpPr>
          <p:nvPr/>
        </p:nvSpPr>
        <p:spPr>
          <a:xfrm>
            <a:off x="692107" y="-53607"/>
            <a:ext cx="9144000" cy="1153592"/>
          </a:xfrm>
          <a:prstGeom prst="rect">
            <a:avLst/>
          </a:prstGeom>
        </p:spPr>
        <p:txBody>
          <a:bodyPr vert="horz" lIns="91440" tIns="45720" rIns="91440" bIns="45720" rtlCol="0" anchor="t">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endParaRPr lang="en-GB" sz="6600" dirty="0"/>
          </a:p>
        </p:txBody>
      </p:sp>
      <p:pic>
        <p:nvPicPr>
          <p:cNvPr id="23" name="Picture 22" descr="A picture containing text&#10;&#10;Description automatically generated">
            <a:extLst>
              <a:ext uri="{FF2B5EF4-FFF2-40B4-BE49-F238E27FC236}">
                <a16:creationId xmlns:a16="http://schemas.microsoft.com/office/drawing/2014/main" id="{F09FC2DB-4D27-9063-4D5C-4176479735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119" t="1580" r="3256" b="13068"/>
          <a:stretch/>
        </p:blipFill>
        <p:spPr>
          <a:xfrm>
            <a:off x="9134856" y="133214"/>
            <a:ext cx="2267712" cy="54477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D4E7A718-778F-ED86-03D3-0380A9F594C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320736" y="1584317"/>
            <a:ext cx="3781223" cy="2563282"/>
          </a:xfrm>
          <a:prstGeom prst="rect">
            <a:avLst/>
          </a:prstGeom>
        </p:spPr>
      </p:pic>
    </p:spTree>
    <p:extLst>
      <p:ext uri="{BB962C8B-B14F-4D97-AF65-F5344CB8AC3E}">
        <p14:creationId xmlns:p14="http://schemas.microsoft.com/office/powerpoint/2010/main" val="282051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EABD09A-A4BA-4DB6-4CC8-641E1035F851}"/>
              </a:ext>
            </a:extLst>
          </p:cNvPr>
          <p:cNvSpPr>
            <a:spLocks noGrp="1" noRot="1" noMove="1" noResize="1" noEditPoints="1" noAdjustHandles="1" noChangeArrowheads="1" noChangeShapeType="1"/>
          </p:cNvSpPr>
          <p:nvPr/>
        </p:nvSpPr>
        <p:spPr>
          <a:xfrm>
            <a:off x="1182343" y="1595334"/>
            <a:ext cx="9324006" cy="1933107"/>
          </a:xfrm>
          <a:prstGeom prst="roundRect">
            <a:avLst/>
          </a:prstGeom>
          <a:noFill/>
          <a:ln>
            <a:solidFill>
              <a:srgbClr val="42B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DFEA6EF-5598-D4C9-297E-AFD5E1307EF4}"/>
              </a:ext>
            </a:extLst>
          </p:cNvPr>
          <p:cNvSpPr txBox="1">
            <a:spLocks noGrp="1" noRot="1" noMove="1" noResize="1" noEditPoints="1" noAdjustHandles="1" noChangeArrowheads="1" noChangeShapeType="1"/>
          </p:cNvSpPr>
          <p:nvPr/>
        </p:nvSpPr>
        <p:spPr>
          <a:xfrm>
            <a:off x="1329954" y="1463039"/>
            <a:ext cx="5056303" cy="369332"/>
          </a:xfrm>
          <a:prstGeom prst="rect">
            <a:avLst/>
          </a:prstGeom>
          <a:noFill/>
        </p:spPr>
        <p:txBody>
          <a:bodyPr wrap="square" rtlCol="0">
            <a:spAutoFit/>
          </a:bodyPr>
          <a:lstStyle/>
          <a:p>
            <a:r>
              <a:rPr lang="en-GB" b="1" dirty="0"/>
              <a:t>How did you do?</a:t>
            </a:r>
          </a:p>
        </p:txBody>
      </p:sp>
      <p:sp>
        <p:nvSpPr>
          <p:cNvPr id="15" name="Rectangle: Rounded Corners 14">
            <a:extLst>
              <a:ext uri="{FF2B5EF4-FFF2-40B4-BE49-F238E27FC236}">
                <a16:creationId xmlns:a16="http://schemas.microsoft.com/office/drawing/2014/main" id="{8BA2BFC8-BE9D-5F98-6EFB-B6B7A70DDA8A}"/>
              </a:ext>
            </a:extLst>
          </p:cNvPr>
          <p:cNvSpPr>
            <a:spLocks noGrp="1" noRot="1" noMove="1" noResize="1" noEditPoints="1" noAdjustHandles="1" noChangeArrowheads="1" noChangeShapeType="1"/>
          </p:cNvSpPr>
          <p:nvPr/>
        </p:nvSpPr>
        <p:spPr>
          <a:xfrm>
            <a:off x="4431195" y="1471277"/>
            <a:ext cx="1303375" cy="234892"/>
          </a:xfrm>
          <a:prstGeom prst="roundRect">
            <a:avLst/>
          </a:prstGeom>
          <a:solidFill>
            <a:srgbClr val="F7A216"/>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solidFill>
                  <a:schemeClr val="tx1"/>
                </a:solidFill>
              </a:rPr>
              <a:t>Complete</a:t>
            </a:r>
          </a:p>
        </p:txBody>
      </p:sp>
      <p:sp>
        <p:nvSpPr>
          <p:cNvPr id="16" name="Rectangle: Top Corners One Rounded and One Snipped 15">
            <a:extLst>
              <a:ext uri="{FF2B5EF4-FFF2-40B4-BE49-F238E27FC236}">
                <a16:creationId xmlns:a16="http://schemas.microsoft.com/office/drawing/2014/main" id="{F3378822-8871-AA12-0283-8883DC669D61}"/>
              </a:ext>
            </a:extLst>
          </p:cNvPr>
          <p:cNvSpPr>
            <a:spLocks noGrp="1" noRot="1" noMove="1" noResize="1" noEditPoints="1" noAdjustHandles="1" noChangeArrowheads="1" noChangeShapeType="1"/>
          </p:cNvSpPr>
          <p:nvPr/>
        </p:nvSpPr>
        <p:spPr>
          <a:xfrm>
            <a:off x="6586523" y="1244552"/>
            <a:ext cx="2423409" cy="351667"/>
          </a:xfrm>
          <a:prstGeom prst="snipRound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Learning Objectives</a:t>
            </a:r>
          </a:p>
        </p:txBody>
      </p:sp>
      <p:sp>
        <p:nvSpPr>
          <p:cNvPr id="20" name="Rectangle 19">
            <a:extLst>
              <a:ext uri="{FF2B5EF4-FFF2-40B4-BE49-F238E27FC236}">
                <a16:creationId xmlns:a16="http://schemas.microsoft.com/office/drawing/2014/main" id="{9B0EDCC9-5DFF-CDF6-7AD3-A94A6E832737}"/>
              </a:ext>
            </a:extLst>
          </p:cNvPr>
          <p:cNvSpPr>
            <a:spLocks noGrp="1" noRot="1" noMove="1" noResize="1" noEditPoints="1" noAdjustHandles="1" noChangeArrowheads="1" noChangeShapeType="1"/>
          </p:cNvSpPr>
          <p:nvPr/>
        </p:nvSpPr>
        <p:spPr>
          <a:xfrm rot="5400000">
            <a:off x="-2275705" y="3043428"/>
            <a:ext cx="5343890" cy="77114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dirty="0"/>
              <a:t>Reflect</a:t>
            </a:r>
          </a:p>
        </p:txBody>
      </p:sp>
      <p:sp>
        <p:nvSpPr>
          <p:cNvPr id="23" name="Rectangle: Rounded Corners 22">
            <a:extLst>
              <a:ext uri="{FF2B5EF4-FFF2-40B4-BE49-F238E27FC236}">
                <a16:creationId xmlns:a16="http://schemas.microsoft.com/office/drawing/2014/main" id="{B4735023-4F85-36CB-B4AA-0302E070D3D0}"/>
              </a:ext>
            </a:extLst>
          </p:cNvPr>
          <p:cNvSpPr>
            <a:spLocks noGrp="1" noRot="1" noMove="1" noResize="1" noEditPoints="1" noAdjustHandles="1" noChangeArrowheads="1" noChangeShapeType="1"/>
          </p:cNvSpPr>
          <p:nvPr/>
        </p:nvSpPr>
        <p:spPr>
          <a:xfrm>
            <a:off x="1164309" y="4160520"/>
            <a:ext cx="9659201" cy="2276856"/>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dirty="0">
              <a:solidFill>
                <a:schemeClr val="tx1"/>
              </a:solidFill>
            </a:endParaRPr>
          </a:p>
        </p:txBody>
      </p:sp>
      <p:sp>
        <p:nvSpPr>
          <p:cNvPr id="24" name="TextBox 23">
            <a:extLst>
              <a:ext uri="{FF2B5EF4-FFF2-40B4-BE49-F238E27FC236}">
                <a16:creationId xmlns:a16="http://schemas.microsoft.com/office/drawing/2014/main" id="{F592588F-ED6A-BF5E-2E5E-10D5147F3E9C}"/>
              </a:ext>
            </a:extLst>
          </p:cNvPr>
          <p:cNvSpPr txBox="1">
            <a:spLocks noGrp="1" noRot="1" noMove="1" noResize="1" noEditPoints="1" noAdjustHandles="1" noChangeArrowheads="1" noChangeShapeType="1"/>
          </p:cNvSpPr>
          <p:nvPr/>
        </p:nvSpPr>
        <p:spPr>
          <a:xfrm>
            <a:off x="1349116" y="3675888"/>
            <a:ext cx="9474394" cy="369332"/>
          </a:xfrm>
          <a:prstGeom prst="rect">
            <a:avLst/>
          </a:prstGeom>
          <a:noFill/>
        </p:spPr>
        <p:txBody>
          <a:bodyPr wrap="square" rtlCol="0">
            <a:spAutoFit/>
          </a:bodyPr>
          <a:lstStyle/>
          <a:p>
            <a:r>
              <a:rPr lang="en-GB" dirty="0"/>
              <a:t>Write what you have learned today in the box below and anything you are still unsure of. </a:t>
            </a:r>
          </a:p>
        </p:txBody>
      </p:sp>
      <p:cxnSp>
        <p:nvCxnSpPr>
          <p:cNvPr id="26" name="Straight Connector 25">
            <a:extLst>
              <a:ext uri="{FF2B5EF4-FFF2-40B4-BE49-F238E27FC236}">
                <a16:creationId xmlns:a16="http://schemas.microsoft.com/office/drawing/2014/main" id="{67D0C694-04CA-5107-AFA0-388F31E941AB}"/>
              </a:ext>
            </a:extLst>
          </p:cNvPr>
          <p:cNvCxnSpPr>
            <a:cxnSpLocks noGrp="1" noRot="1" noMove="1" noResize="1" noEditPoints="1" noAdjustHandles="1" noChangeArrowheads="1" noChangeShapeType="1"/>
          </p:cNvCxnSpPr>
          <p:nvPr/>
        </p:nvCxnSpPr>
        <p:spPr>
          <a:xfrm>
            <a:off x="1349116" y="4581144"/>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B1C00F-2F43-902A-EBC2-DB2AA2009CCD}"/>
              </a:ext>
            </a:extLst>
          </p:cNvPr>
          <p:cNvCxnSpPr>
            <a:cxnSpLocks noGrp="1" noRot="1" noMove="1" noResize="1" noEditPoints="1" noAdjustHandles="1" noChangeArrowheads="1" noChangeShapeType="1"/>
          </p:cNvCxnSpPr>
          <p:nvPr/>
        </p:nvCxnSpPr>
        <p:spPr>
          <a:xfrm>
            <a:off x="1349116" y="4852416"/>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7ABB71-1F01-AF81-7D9A-A01FC747F435}"/>
              </a:ext>
            </a:extLst>
          </p:cNvPr>
          <p:cNvCxnSpPr>
            <a:cxnSpLocks noGrp="1" noRot="1" noMove="1" noResize="1" noEditPoints="1" noAdjustHandles="1" noChangeArrowheads="1" noChangeShapeType="1"/>
          </p:cNvCxnSpPr>
          <p:nvPr/>
        </p:nvCxnSpPr>
        <p:spPr>
          <a:xfrm>
            <a:off x="1349116" y="5123688"/>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8B3A22-6D33-E605-3D34-0E03259E5849}"/>
              </a:ext>
            </a:extLst>
          </p:cNvPr>
          <p:cNvCxnSpPr>
            <a:cxnSpLocks noGrp="1" noRot="1" noMove="1" noResize="1" noEditPoints="1" noAdjustHandles="1" noChangeArrowheads="1" noChangeShapeType="1"/>
          </p:cNvCxnSpPr>
          <p:nvPr/>
        </p:nvCxnSpPr>
        <p:spPr>
          <a:xfrm>
            <a:off x="1349116" y="5394960"/>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524722-8E08-D2BF-B258-DC60E696B6BC}"/>
              </a:ext>
            </a:extLst>
          </p:cNvPr>
          <p:cNvCxnSpPr>
            <a:cxnSpLocks noGrp="1" noRot="1" noMove="1" noResize="1" noEditPoints="1" noAdjustHandles="1" noChangeArrowheads="1" noChangeShapeType="1"/>
          </p:cNvCxnSpPr>
          <p:nvPr/>
        </p:nvCxnSpPr>
        <p:spPr>
          <a:xfrm>
            <a:off x="1349116" y="5666232"/>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1CC8118-6E24-9C00-C14C-5EF9DF4B6395}"/>
              </a:ext>
            </a:extLst>
          </p:cNvPr>
          <p:cNvCxnSpPr>
            <a:cxnSpLocks noGrp="1" noRot="1" noMove="1" noResize="1" noEditPoints="1" noAdjustHandles="1" noChangeArrowheads="1" noChangeShapeType="1"/>
          </p:cNvCxnSpPr>
          <p:nvPr/>
        </p:nvCxnSpPr>
        <p:spPr>
          <a:xfrm>
            <a:off x="1349116" y="5937504"/>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856BEA1-2282-D574-9AEA-FBBBDB61641B}"/>
              </a:ext>
            </a:extLst>
          </p:cNvPr>
          <p:cNvCxnSpPr>
            <a:cxnSpLocks noGrp="1" noRot="1" noMove="1" noResize="1" noEditPoints="1" noAdjustHandles="1" noChangeArrowheads="1" noChangeShapeType="1"/>
          </p:cNvCxnSpPr>
          <p:nvPr/>
        </p:nvCxnSpPr>
        <p:spPr>
          <a:xfrm>
            <a:off x="1349116" y="6208776"/>
            <a:ext cx="9257924"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100DF65-3097-FDC8-CDF7-DCFC74A9799D}"/>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backgroundRemoval t="8990" b="43920" l="80550" r="95750">
                        <a14:foregroundMark x1="86900" y1="9064" x2="87950" y2="9064"/>
                        <a14:foregroundMark x1="84000" y1="15033" x2="84350" y2="16065"/>
                        <a14:foregroundMark x1="91450" y1="11791" x2="91900" y2="12307"/>
                        <a14:foregroundMark x1="85750" y1="43920" x2="85750" y2="43920"/>
                      </a14:backgroundRemoval>
                    </a14:imgEffect>
                  </a14:imgLayer>
                </a14:imgProps>
              </a:ext>
            </a:extLst>
          </a:blip>
          <a:srcRect l="82142" t="5901" r="5323" b="54679"/>
          <a:stretch/>
        </p:blipFill>
        <p:spPr>
          <a:xfrm>
            <a:off x="53647" y="2747674"/>
            <a:ext cx="1008607" cy="2151976"/>
          </a:xfrm>
          <a:prstGeom prst="rect">
            <a:avLst/>
          </a:prstGeom>
        </p:spPr>
      </p:pic>
      <p:sp>
        <p:nvSpPr>
          <p:cNvPr id="39" name="Thought Bubble: Cloud 38">
            <a:extLst>
              <a:ext uri="{FF2B5EF4-FFF2-40B4-BE49-F238E27FC236}">
                <a16:creationId xmlns:a16="http://schemas.microsoft.com/office/drawing/2014/main" id="{C9608111-515F-14C3-AB72-3ED153EE66DF}"/>
              </a:ext>
            </a:extLst>
          </p:cNvPr>
          <p:cNvSpPr>
            <a:spLocks noGrp="1" noRot="1" noMove="1" noResize="1" noEditPoints="1" noAdjustHandles="1" noChangeArrowheads="1" noChangeShapeType="1"/>
          </p:cNvSpPr>
          <p:nvPr/>
        </p:nvSpPr>
        <p:spPr>
          <a:xfrm>
            <a:off x="781812" y="1180836"/>
            <a:ext cx="3102291" cy="945957"/>
          </a:xfrm>
          <a:prstGeom prst="cloudCallout">
            <a:avLst>
              <a:gd name="adj1" fmla="val -57011"/>
              <a:gd name="adj2" fmla="val 1130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C8526BA7-71CB-E005-50B6-0E2AF7704E52}"/>
              </a:ext>
            </a:extLst>
          </p:cNvPr>
          <p:cNvSpPr txBox="1">
            <a:spLocks noGrp="1" noRot="1" noMove="1" noResize="1" noEditPoints="1" noAdjustHandles="1" noChangeArrowheads="1" noChangeShapeType="1"/>
          </p:cNvSpPr>
          <p:nvPr/>
        </p:nvSpPr>
        <p:spPr>
          <a:xfrm>
            <a:off x="5511698" y="100664"/>
            <a:ext cx="4994651" cy="646331"/>
          </a:xfrm>
          <a:prstGeom prst="rect">
            <a:avLst/>
          </a:prstGeom>
          <a:noFill/>
        </p:spPr>
        <p:txBody>
          <a:bodyPr wrap="square" rtlCol="0">
            <a:spAutoFit/>
          </a:bodyPr>
          <a:lstStyle/>
          <a:p>
            <a:pPr algn="ctr"/>
            <a:r>
              <a:rPr lang="en-GB" dirty="0"/>
              <a:t>Don’t forget to also change the colour of your learning Objective on </a:t>
            </a:r>
            <a:r>
              <a:rPr lang="en-GB" b="1" dirty="0"/>
              <a:t>LEARNITWITHMRC</a:t>
            </a:r>
            <a:r>
              <a:rPr lang="en-GB" dirty="0"/>
              <a:t>.</a:t>
            </a:r>
          </a:p>
        </p:txBody>
      </p:sp>
      <p:pic>
        <p:nvPicPr>
          <p:cNvPr id="5122" name="Picture 2" descr="Dont Forget Icon Stock Illustrations – 328 Dont Forget Icon Stock  Illustrations, Vectors &amp; Clipart - Dreamstime">
            <a:extLst>
              <a:ext uri="{FF2B5EF4-FFF2-40B4-BE49-F238E27FC236}">
                <a16:creationId xmlns:a16="http://schemas.microsoft.com/office/drawing/2014/main" id="{177CE527-88A3-ABE3-478B-2FB42B079B5D}"/>
              </a:ext>
            </a:extLst>
          </p:cNvPr>
          <p:cNvPicPr>
            <a:picLocks noGrp="1" noRot="1" noChangeAspect="1" noMove="1" noResize="1" noEditPoints="1" noAdjustHandles="1" noChangeArrowheads="1" noChangeShapeType="1" noCrop="1"/>
          </p:cNvPicPr>
          <p:nvPr/>
        </p:nvPicPr>
        <p:blipFill>
          <a:blip r:embed="rId4" cstate="hq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24494" y="100664"/>
            <a:ext cx="1233924" cy="1142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CF3B04-00B1-D3A8-25E7-66C620CB7EA9}"/>
              </a:ext>
            </a:extLst>
          </p:cNvPr>
          <p:cNvSpPr txBox="1">
            <a:spLocks noGrp="1" noRot="1" noMove="1" noResize="1" noEditPoints="1" noAdjustHandles="1" noChangeArrowheads="1" noChangeShapeType="1"/>
          </p:cNvSpPr>
          <p:nvPr/>
        </p:nvSpPr>
        <p:spPr>
          <a:xfrm>
            <a:off x="1381690" y="1977440"/>
            <a:ext cx="6987226" cy="369332"/>
          </a:xfrm>
          <a:prstGeom prst="rect">
            <a:avLst/>
          </a:prstGeom>
          <a:noFill/>
        </p:spPr>
        <p:txBody>
          <a:bodyPr wrap="square" rtlCol="0">
            <a:spAutoFit/>
          </a:bodyPr>
          <a:lstStyle/>
          <a:p>
            <a:r>
              <a:rPr lang="en-GB" dirty="0">
                <a:latin typeface="Raleway"/>
              </a:rPr>
              <a:t>I can use a </a:t>
            </a:r>
            <a:r>
              <a:rPr lang="en-GB" b="1" dirty="0">
                <a:latin typeface="Raleway"/>
              </a:rPr>
              <a:t>one dimensional list </a:t>
            </a:r>
            <a:r>
              <a:rPr lang="en-GB" dirty="0">
                <a:latin typeface="Raleway"/>
              </a:rPr>
              <a:t>as a </a:t>
            </a:r>
            <a:r>
              <a:rPr lang="en-GB" b="1" dirty="0">
                <a:latin typeface="Raleway"/>
              </a:rPr>
              <a:t>data structure</a:t>
            </a:r>
          </a:p>
        </p:txBody>
      </p:sp>
      <p:sp>
        <p:nvSpPr>
          <p:cNvPr id="6" name="TextBox 5">
            <a:extLst>
              <a:ext uri="{FF2B5EF4-FFF2-40B4-BE49-F238E27FC236}">
                <a16:creationId xmlns:a16="http://schemas.microsoft.com/office/drawing/2014/main" id="{E6809097-14FD-2427-B40B-7B424C43DA3B}"/>
              </a:ext>
            </a:extLst>
          </p:cNvPr>
          <p:cNvSpPr txBox="1">
            <a:spLocks noGrp="1" noRot="1" noMove="1" noResize="1" noEditPoints="1" noAdjustHandles="1" noChangeArrowheads="1" noChangeShapeType="1"/>
          </p:cNvSpPr>
          <p:nvPr/>
        </p:nvSpPr>
        <p:spPr>
          <a:xfrm>
            <a:off x="1381690" y="2416410"/>
            <a:ext cx="6987226" cy="369332"/>
          </a:xfrm>
          <a:prstGeom prst="rect">
            <a:avLst/>
          </a:prstGeom>
          <a:noFill/>
        </p:spPr>
        <p:txBody>
          <a:bodyPr wrap="square" rtlCol="0">
            <a:spAutoFit/>
          </a:bodyPr>
          <a:lstStyle/>
          <a:p>
            <a:r>
              <a:rPr lang="en-GB" dirty="0">
                <a:latin typeface="Raleway"/>
              </a:rPr>
              <a:t>I can get information from a </a:t>
            </a:r>
            <a:r>
              <a:rPr lang="en-GB" b="1" dirty="0">
                <a:latin typeface="Raleway"/>
              </a:rPr>
              <a:t>one dimensional list</a:t>
            </a:r>
          </a:p>
        </p:txBody>
      </p:sp>
      <p:sp>
        <p:nvSpPr>
          <p:cNvPr id="7" name="Oval 6">
            <a:extLst>
              <a:ext uri="{FF2B5EF4-FFF2-40B4-BE49-F238E27FC236}">
                <a16:creationId xmlns:a16="http://schemas.microsoft.com/office/drawing/2014/main" id="{2CB8CB3A-54CB-5668-FCA2-0EEB21DD9A95}"/>
              </a:ext>
            </a:extLst>
          </p:cNvPr>
          <p:cNvSpPr>
            <a:spLocks noGrp="1" noRot="1" noMove="1" noResize="1" noEditPoints="1" noAdjustHandles="1" noChangeArrowheads="1" noChangeShapeType="1"/>
          </p:cNvSpPr>
          <p:nvPr/>
        </p:nvSpPr>
        <p:spPr>
          <a:xfrm>
            <a:off x="8323598" y="2023783"/>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F4890AD-53EA-1B8C-B73A-4C194E0C95CB}"/>
              </a:ext>
            </a:extLst>
          </p:cNvPr>
          <p:cNvSpPr>
            <a:spLocks noGrp="1" noRot="1" noMove="1" noResize="1" noEditPoints="1" noAdjustHandles="1" noChangeArrowheads="1" noChangeShapeType="1"/>
          </p:cNvSpPr>
          <p:nvPr/>
        </p:nvSpPr>
        <p:spPr>
          <a:xfrm>
            <a:off x="8937457" y="2014807"/>
            <a:ext cx="360000" cy="36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8FDEC39-83A4-9423-BB68-43D552D7C7EE}"/>
              </a:ext>
            </a:extLst>
          </p:cNvPr>
          <p:cNvSpPr>
            <a:spLocks noGrp="1" noRot="1" noMove="1" noResize="1" noEditPoints="1" noAdjustHandles="1" noChangeArrowheads="1" noChangeShapeType="1"/>
          </p:cNvSpPr>
          <p:nvPr/>
        </p:nvSpPr>
        <p:spPr>
          <a:xfrm>
            <a:off x="9537635" y="2014807"/>
            <a:ext cx="360000" cy="360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18B1860-01F1-1579-C601-0BCF88399E9D}"/>
              </a:ext>
            </a:extLst>
          </p:cNvPr>
          <p:cNvSpPr>
            <a:spLocks noGrp="1" noRot="1" noMove="1" noResize="1" noEditPoints="1" noAdjustHandles="1" noChangeArrowheads="1" noChangeShapeType="1"/>
          </p:cNvSpPr>
          <p:nvPr/>
        </p:nvSpPr>
        <p:spPr>
          <a:xfrm>
            <a:off x="8323598" y="2503721"/>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A6246C2-6372-212E-72DB-7839A673C5D7}"/>
              </a:ext>
            </a:extLst>
          </p:cNvPr>
          <p:cNvSpPr>
            <a:spLocks noGrp="1" noRot="1" noMove="1" noResize="1" noEditPoints="1" noAdjustHandles="1" noChangeArrowheads="1" noChangeShapeType="1"/>
          </p:cNvSpPr>
          <p:nvPr/>
        </p:nvSpPr>
        <p:spPr>
          <a:xfrm>
            <a:off x="8937457" y="2494745"/>
            <a:ext cx="360000" cy="36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59B37C0-0EC3-E161-83D4-2167B9A69C9D}"/>
              </a:ext>
            </a:extLst>
          </p:cNvPr>
          <p:cNvSpPr>
            <a:spLocks noGrp="1" noRot="1" noMove="1" noResize="1" noEditPoints="1" noAdjustHandles="1" noChangeArrowheads="1" noChangeShapeType="1"/>
          </p:cNvSpPr>
          <p:nvPr/>
        </p:nvSpPr>
        <p:spPr>
          <a:xfrm>
            <a:off x="9537635" y="2494745"/>
            <a:ext cx="360000" cy="360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7E99AFD-82DA-10CE-A233-C9C8E32FF726}"/>
              </a:ext>
            </a:extLst>
          </p:cNvPr>
          <p:cNvSpPr txBox="1">
            <a:spLocks noGrp="1" noRot="1" noMove="1" noResize="1" noEditPoints="1" noAdjustHandles="1" noChangeArrowheads="1" noChangeShapeType="1"/>
          </p:cNvSpPr>
          <p:nvPr/>
        </p:nvSpPr>
        <p:spPr>
          <a:xfrm>
            <a:off x="1349116" y="2988325"/>
            <a:ext cx="6987226" cy="369332"/>
          </a:xfrm>
          <a:prstGeom prst="rect">
            <a:avLst/>
          </a:prstGeom>
          <a:noFill/>
        </p:spPr>
        <p:txBody>
          <a:bodyPr wrap="square" rtlCol="0">
            <a:spAutoFit/>
          </a:bodyPr>
          <a:lstStyle/>
          <a:p>
            <a:pPr algn="l" fontAlgn="t"/>
            <a:r>
              <a:rPr lang="en-GB" b="0" i="0" dirty="0">
                <a:solidFill>
                  <a:srgbClr val="000000"/>
                </a:solidFill>
                <a:effectLst/>
                <a:latin typeface="Raleway" pitchFamily="2" charset="0"/>
              </a:rPr>
              <a:t>I can </a:t>
            </a:r>
            <a:r>
              <a:rPr lang="en-GB" dirty="0">
                <a:solidFill>
                  <a:srgbClr val="000000"/>
                </a:solidFill>
                <a:latin typeface="Raleway" pitchFamily="2" charset="0"/>
              </a:rPr>
              <a:t>modify the values in a </a:t>
            </a:r>
            <a:r>
              <a:rPr lang="en-GB" b="1" dirty="0">
                <a:latin typeface="Raleway"/>
              </a:rPr>
              <a:t>one dimensional list</a:t>
            </a:r>
            <a:endParaRPr lang="en-GB" sz="800" b="1" dirty="0">
              <a:solidFill>
                <a:schemeClr val="tx1"/>
              </a:solidFill>
              <a:effectLst/>
            </a:endParaRPr>
          </a:p>
        </p:txBody>
      </p:sp>
      <p:sp>
        <p:nvSpPr>
          <p:cNvPr id="17" name="Oval 16">
            <a:extLst>
              <a:ext uri="{FF2B5EF4-FFF2-40B4-BE49-F238E27FC236}">
                <a16:creationId xmlns:a16="http://schemas.microsoft.com/office/drawing/2014/main" id="{2C1FB519-4163-B078-8465-8FE897DA8F76}"/>
              </a:ext>
            </a:extLst>
          </p:cNvPr>
          <p:cNvSpPr>
            <a:spLocks noGrp="1" noRot="1" noMove="1" noResize="1" noEditPoints="1" noAdjustHandles="1" noChangeArrowheads="1" noChangeShapeType="1"/>
          </p:cNvSpPr>
          <p:nvPr/>
        </p:nvSpPr>
        <p:spPr>
          <a:xfrm>
            <a:off x="8323598" y="2992991"/>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EB2C1F9-D9B9-2DF0-7011-D813E99316DE}"/>
              </a:ext>
            </a:extLst>
          </p:cNvPr>
          <p:cNvSpPr>
            <a:spLocks noGrp="1" noRot="1" noMove="1" noResize="1" noEditPoints="1" noAdjustHandles="1" noChangeArrowheads="1" noChangeShapeType="1"/>
          </p:cNvSpPr>
          <p:nvPr/>
        </p:nvSpPr>
        <p:spPr>
          <a:xfrm>
            <a:off x="8937457" y="2984015"/>
            <a:ext cx="360000" cy="36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5935D8E-C005-30DF-7962-3A61CD578CCF}"/>
              </a:ext>
            </a:extLst>
          </p:cNvPr>
          <p:cNvSpPr>
            <a:spLocks noGrp="1" noRot="1" noMove="1" noResize="1" noEditPoints="1" noAdjustHandles="1" noChangeArrowheads="1" noChangeShapeType="1"/>
          </p:cNvSpPr>
          <p:nvPr/>
        </p:nvSpPr>
        <p:spPr>
          <a:xfrm>
            <a:off x="9537635" y="2984015"/>
            <a:ext cx="360000" cy="360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65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4871-136E-DC61-4A85-3D46A8E75906}"/>
              </a:ext>
            </a:extLst>
          </p:cNvPr>
          <p:cNvSpPr>
            <a:spLocks noGrp="1" noRot="1" noMove="1" noResize="1" noEditPoints="1" noAdjustHandles="1" noChangeArrowheads="1" noChangeShapeType="1"/>
          </p:cNvSpPr>
          <p:nvPr>
            <p:ph type="title"/>
          </p:nvPr>
        </p:nvSpPr>
        <p:spPr>
          <a:xfrm>
            <a:off x="1270261" y="97648"/>
            <a:ext cx="9144000" cy="690917"/>
          </a:xfrm>
        </p:spPr>
        <p:txBody>
          <a:bodyPr>
            <a:normAutofit fontScale="90000"/>
          </a:bodyPr>
          <a:lstStyle/>
          <a:p>
            <a:r>
              <a:rPr lang="en-GB" b="1" dirty="0"/>
              <a:t>Homework</a:t>
            </a:r>
            <a:br>
              <a:rPr lang="en-GB" b="0" i="0" dirty="0">
                <a:solidFill>
                  <a:srgbClr val="000000"/>
                </a:solidFill>
                <a:effectLst/>
                <a:latin typeface="Raleway" pitchFamily="2" charset="0"/>
              </a:rPr>
            </a:br>
            <a:endParaRPr lang="en-GB" dirty="0"/>
          </a:p>
        </p:txBody>
      </p:sp>
      <p:sp>
        <p:nvSpPr>
          <p:cNvPr id="3" name="TextBox 2">
            <a:extLst>
              <a:ext uri="{FF2B5EF4-FFF2-40B4-BE49-F238E27FC236}">
                <a16:creationId xmlns:a16="http://schemas.microsoft.com/office/drawing/2014/main" id="{45090519-8C5C-9BE3-6428-AD6FAA7DA070}"/>
              </a:ext>
            </a:extLst>
          </p:cNvPr>
          <p:cNvSpPr txBox="1">
            <a:spLocks noGrp="1" noRot="1" noMove="1" noResize="1" noEditPoints="1" noAdjustHandles="1" noChangeArrowheads="1" noChangeShapeType="1"/>
          </p:cNvSpPr>
          <p:nvPr/>
        </p:nvSpPr>
        <p:spPr>
          <a:xfrm>
            <a:off x="1057013" y="971748"/>
            <a:ext cx="10175846" cy="1754326"/>
          </a:xfrm>
          <a:prstGeom prst="rect">
            <a:avLst/>
          </a:prstGeom>
          <a:noFill/>
        </p:spPr>
        <p:txBody>
          <a:bodyPr wrap="square" rtlCol="0">
            <a:spAutoFit/>
          </a:bodyPr>
          <a:lstStyle/>
          <a:p>
            <a:r>
              <a:rPr lang="en-GB" sz="3600" dirty="0"/>
              <a:t>Get up to date with any work you have missed or not completed in this PowerPoint or in your Student Workbook</a:t>
            </a:r>
            <a:r>
              <a:rPr lang="en-GB" dirty="0"/>
              <a:t>. </a:t>
            </a:r>
          </a:p>
        </p:txBody>
      </p:sp>
      <p:sp>
        <p:nvSpPr>
          <p:cNvPr id="12" name="TextBox 11">
            <a:extLst>
              <a:ext uri="{FF2B5EF4-FFF2-40B4-BE49-F238E27FC236}">
                <a16:creationId xmlns:a16="http://schemas.microsoft.com/office/drawing/2014/main" id="{98C49AAB-D2D1-B706-A1F8-E640162013BE}"/>
              </a:ext>
            </a:extLst>
          </p:cNvPr>
          <p:cNvSpPr txBox="1">
            <a:spLocks noGrp="1" noRot="1" noMove="1" noResize="1" noEditPoints="1" noAdjustHandles="1" noChangeArrowheads="1" noChangeShapeType="1"/>
          </p:cNvSpPr>
          <p:nvPr/>
        </p:nvSpPr>
        <p:spPr>
          <a:xfrm>
            <a:off x="1057013" y="4663583"/>
            <a:ext cx="10175846" cy="1200329"/>
          </a:xfrm>
          <a:prstGeom prst="rect">
            <a:avLst/>
          </a:prstGeom>
          <a:noFill/>
        </p:spPr>
        <p:txBody>
          <a:bodyPr wrap="square" rtlCol="0">
            <a:spAutoFit/>
          </a:bodyPr>
          <a:lstStyle/>
          <a:p>
            <a:r>
              <a:rPr lang="en-GB" sz="3600" dirty="0"/>
              <a:t>Fill in the notes section with anything you think is important that you need to remember</a:t>
            </a:r>
            <a:r>
              <a:rPr lang="en-GB" dirty="0"/>
              <a:t>. </a:t>
            </a:r>
          </a:p>
        </p:txBody>
      </p:sp>
      <p:pic>
        <p:nvPicPr>
          <p:cNvPr id="13" name="Picture 12">
            <a:extLst>
              <a:ext uri="{FF2B5EF4-FFF2-40B4-BE49-F238E27FC236}">
                <a16:creationId xmlns:a16="http://schemas.microsoft.com/office/drawing/2014/main" id="{73E81E43-088B-0431-D8A9-32979F3FED7F}"/>
              </a:ext>
            </a:extLst>
          </p:cNvPr>
          <p:cNvPicPr>
            <a:picLocks noGrp="1" noRot="1" noMove="1" noResize="1" noEditPoints="1" noAdjustHandles="1" noChangeArrowheads="1" noChangeShapeType="1" noCrop="1"/>
          </p:cNvPicPr>
          <p:nvPr/>
        </p:nvPicPr>
        <p:blipFill>
          <a:blip r:embed="rId2"/>
          <a:stretch>
            <a:fillRect/>
          </a:stretch>
        </p:blipFill>
        <p:spPr>
          <a:xfrm>
            <a:off x="10280359" y="5481354"/>
            <a:ext cx="952500" cy="952500"/>
          </a:xfrm>
          <a:prstGeom prst="rect">
            <a:avLst/>
          </a:prstGeom>
        </p:spPr>
      </p:pic>
      <p:pic>
        <p:nvPicPr>
          <p:cNvPr id="15" name="Picture 14">
            <a:extLst>
              <a:ext uri="{FF2B5EF4-FFF2-40B4-BE49-F238E27FC236}">
                <a16:creationId xmlns:a16="http://schemas.microsoft.com/office/drawing/2014/main" id="{482A1A22-7126-FCE7-0B88-6468A5E3B982}"/>
              </a:ext>
            </a:extLst>
          </p:cNvPr>
          <p:cNvPicPr>
            <a:picLocks noGrp="1" noRo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8990" b="43920" l="80550" r="95750">
                        <a14:foregroundMark x1="86900" y1="9064" x2="87950" y2="9064"/>
                        <a14:foregroundMark x1="84000" y1="15033" x2="84350" y2="16065"/>
                        <a14:foregroundMark x1="91450" y1="11791" x2="91900" y2="12307"/>
                        <a14:foregroundMark x1="85750" y1="43920" x2="85750" y2="43920"/>
                      </a14:backgroundRemoval>
                    </a14:imgEffect>
                  </a14:imgLayer>
                </a14:imgProps>
              </a:ext>
            </a:extLst>
          </a:blip>
          <a:srcRect l="82142" t="5901" r="5323" b="54679"/>
          <a:stretch/>
        </p:blipFill>
        <p:spPr>
          <a:xfrm>
            <a:off x="9405654" y="2194417"/>
            <a:ext cx="1008607" cy="2151976"/>
          </a:xfrm>
          <a:prstGeom prst="rect">
            <a:avLst/>
          </a:prstGeom>
        </p:spPr>
      </p:pic>
      <p:pic>
        <p:nvPicPr>
          <p:cNvPr id="18" name="Picture 17" descr="Diagram&#10;&#10;Description automatically generated">
            <a:extLst>
              <a:ext uri="{FF2B5EF4-FFF2-40B4-BE49-F238E27FC236}">
                <a16:creationId xmlns:a16="http://schemas.microsoft.com/office/drawing/2014/main" id="{24DB007D-87D3-C1C1-5ED1-BB716214844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547433" y="2059415"/>
            <a:ext cx="2480831" cy="2604168"/>
          </a:xfrm>
          <a:prstGeom prst="rect">
            <a:avLst/>
          </a:prstGeom>
        </p:spPr>
      </p:pic>
    </p:spTree>
    <p:extLst>
      <p:ext uri="{BB962C8B-B14F-4D97-AF65-F5344CB8AC3E}">
        <p14:creationId xmlns:p14="http://schemas.microsoft.com/office/powerpoint/2010/main" val="211359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D17CBB-5922-7E94-2971-FC1A238BFAA4}"/>
              </a:ext>
            </a:extLst>
          </p:cNvPr>
          <p:cNvGrpSpPr>
            <a:grpSpLocks noGrp="1" noUngrp="1" noRot="1" noMove="1" noResize="1"/>
          </p:cNvGrpSpPr>
          <p:nvPr/>
        </p:nvGrpSpPr>
        <p:grpSpPr>
          <a:xfrm>
            <a:off x="150128" y="64240"/>
            <a:ext cx="10673382" cy="6563063"/>
            <a:chOff x="150128" y="64240"/>
            <a:chExt cx="10673382" cy="6563063"/>
          </a:xfrm>
        </p:grpSpPr>
        <p:sp>
          <p:nvSpPr>
            <p:cNvPr id="2" name="Rectangle: Rounded Corners 1">
              <a:extLst>
                <a:ext uri="{FF2B5EF4-FFF2-40B4-BE49-F238E27FC236}">
                  <a16:creationId xmlns:a16="http://schemas.microsoft.com/office/drawing/2014/main" id="{AF74056F-630E-B90A-765E-648883F75D8A}"/>
                </a:ext>
              </a:extLst>
            </p:cNvPr>
            <p:cNvSpPr>
              <a:spLocks noGrp="1" noRot="1" noMove="1" noResize="1" noEditPoints="1" noAdjustHandles="1" noChangeArrowheads="1" noChangeShapeType="1"/>
            </p:cNvSpPr>
            <p:nvPr/>
          </p:nvSpPr>
          <p:spPr>
            <a:xfrm>
              <a:off x="1164309" y="1182848"/>
              <a:ext cx="9659201" cy="5444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dirty="0">
                <a:solidFill>
                  <a:schemeClr val="tx1"/>
                </a:solidFill>
              </a:endParaRPr>
            </a:p>
          </p:txBody>
        </p:sp>
        <p:sp>
          <p:nvSpPr>
            <p:cNvPr id="3" name="Title 1">
              <a:extLst>
                <a:ext uri="{FF2B5EF4-FFF2-40B4-BE49-F238E27FC236}">
                  <a16:creationId xmlns:a16="http://schemas.microsoft.com/office/drawing/2014/main" id="{8B5FDAF4-5647-01D6-244E-1E05EAB1BD8C}"/>
                </a:ext>
              </a:extLst>
            </p:cNvPr>
            <p:cNvSpPr txBox="1">
              <a:spLocks noGrp="1" noRot="1" noMove="1" noResize="1" noEditPoints="1" noAdjustHandles="1" noChangeArrowheads="1" noChangeShapeType="1"/>
            </p:cNvSpPr>
            <p:nvPr/>
          </p:nvSpPr>
          <p:spPr>
            <a:xfrm>
              <a:off x="1270261" y="64240"/>
              <a:ext cx="2689343" cy="690917"/>
            </a:xfrm>
            <a:prstGeom prst="rect">
              <a:avLst/>
            </a:prstGeom>
          </p:spPr>
          <p:txBody>
            <a:bodyPr>
              <a:no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GB" sz="5400" b="1" dirty="0"/>
                <a:t>Notes</a:t>
              </a:r>
              <a:br>
                <a:rPr lang="en-GB" sz="5400" dirty="0">
                  <a:solidFill>
                    <a:srgbClr val="000000"/>
                  </a:solidFill>
                  <a:latin typeface="Raleway" pitchFamily="2" charset="0"/>
                </a:rPr>
              </a:br>
              <a:endParaRPr lang="en-GB" sz="5400" dirty="0"/>
            </a:p>
          </p:txBody>
        </p:sp>
        <p:pic>
          <p:nvPicPr>
            <p:cNvPr id="5" name="Picture 4">
              <a:extLst>
                <a:ext uri="{FF2B5EF4-FFF2-40B4-BE49-F238E27FC236}">
                  <a16:creationId xmlns:a16="http://schemas.microsoft.com/office/drawing/2014/main" id="{10AF7262-7F21-EFA3-8DA3-FABA665D2A94}"/>
                </a:ext>
              </a:extLst>
            </p:cNvPr>
            <p:cNvPicPr>
              <a:picLocks noGrp="1" noRot="1" noChangeAspect="1" noMove="1" noResize="1" noEditPoints="1" noAdjustHandles="1" noChangeArrowheads="1" noChangeShapeType="1" noCrop="1"/>
            </p:cNvPicPr>
            <p:nvPr/>
          </p:nvPicPr>
          <p:blipFill>
            <a:blip r:embed="rId2"/>
            <a:stretch>
              <a:fillRect/>
            </a:stretch>
          </p:blipFill>
          <p:spPr>
            <a:xfrm>
              <a:off x="150128" y="230348"/>
              <a:ext cx="952500" cy="952500"/>
            </a:xfrm>
            <a:prstGeom prst="rect">
              <a:avLst/>
            </a:prstGeom>
          </p:spPr>
        </p:pic>
        <p:sp>
          <p:nvSpPr>
            <p:cNvPr id="6" name="TextBox 5">
              <a:extLst>
                <a:ext uri="{FF2B5EF4-FFF2-40B4-BE49-F238E27FC236}">
                  <a16:creationId xmlns:a16="http://schemas.microsoft.com/office/drawing/2014/main" id="{C5A15346-2CB8-974C-A6D8-CC2927700C0E}"/>
                </a:ext>
              </a:extLst>
            </p:cNvPr>
            <p:cNvSpPr txBox="1">
              <a:spLocks noGrp="1" noRot="1" noMove="1" noResize="1" noEditPoints="1" noAdjustHandles="1" noChangeArrowheads="1" noChangeShapeType="1"/>
            </p:cNvSpPr>
            <p:nvPr/>
          </p:nvSpPr>
          <p:spPr>
            <a:xfrm>
              <a:off x="3657600" y="427839"/>
              <a:ext cx="5335398" cy="369332"/>
            </a:xfrm>
            <a:prstGeom prst="rect">
              <a:avLst/>
            </a:prstGeom>
            <a:noFill/>
          </p:spPr>
          <p:txBody>
            <a:bodyPr wrap="square" rtlCol="0">
              <a:spAutoFit/>
            </a:bodyPr>
            <a:lstStyle/>
            <a:p>
              <a:r>
                <a:rPr lang="en-GB" dirty="0"/>
                <a:t>Put any notes you make in the box below</a:t>
              </a:r>
            </a:p>
          </p:txBody>
        </p:sp>
      </p:grpSp>
    </p:spTree>
    <p:extLst>
      <p:ext uri="{BB962C8B-B14F-4D97-AF65-F5344CB8AC3E}">
        <p14:creationId xmlns:p14="http://schemas.microsoft.com/office/powerpoint/2010/main" val="4279774023"/>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emplate>Prismatic</Template>
  <TotalTime>57074</TotalTime>
  <Words>439</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Aharoni</vt:lpstr>
      <vt:lpstr>Arial</vt:lpstr>
      <vt:lpstr>Avenir Next LT Pro</vt:lpstr>
      <vt:lpstr>Raleway</vt:lpstr>
      <vt:lpstr>Söhne</vt:lpstr>
      <vt:lpstr>PrismaticVTI</vt:lpstr>
      <vt:lpstr>Learning Journal</vt:lpstr>
      <vt:lpstr>PowerPoint Presentation</vt:lpstr>
      <vt:lpstr>What is an array in computer science and how is it different from a list in terms of size?</vt:lpstr>
      <vt:lpstr>I can get information from a one dimensional list</vt:lpstr>
      <vt:lpstr>I can modify the values in a one dimensional list</vt:lpstr>
      <vt:lpstr>PowerPoint Presentation</vt:lpstr>
      <vt:lpstr>Homework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Journal</dc:title>
  <dc:creator>Lance Challenor</dc:creator>
  <cp:lastModifiedBy>Lance Challenor</cp:lastModifiedBy>
  <cp:revision>65</cp:revision>
  <dcterms:created xsi:type="dcterms:W3CDTF">2022-08-21T13:50:43Z</dcterms:created>
  <dcterms:modified xsi:type="dcterms:W3CDTF">2023-01-22T12:12:56Z</dcterms:modified>
</cp:coreProperties>
</file>