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8" r:id="rId5"/>
    <p:sldId id="263" r:id="rId6"/>
    <p:sldId id="277" r:id="rId7"/>
    <p:sldId id="259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4FF"/>
    <a:srgbClr val="78D5F7"/>
    <a:srgbClr val="42B3BD"/>
    <a:srgbClr val="5683C3"/>
    <a:srgbClr val="32A2FA"/>
    <a:srgbClr val="FA2481"/>
    <a:srgbClr val="1B00C0"/>
    <a:srgbClr val="F7A216"/>
    <a:srgbClr val="F69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665476"/>
            <a:ext cx="9144000" cy="1113764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/>
              <a:t>Unit 2</a:t>
            </a:r>
          </a:p>
          <a:p>
            <a:r>
              <a:rPr lang="en-GB" sz="4400" dirty="0"/>
              <a:t>Programming</a:t>
            </a:r>
          </a:p>
          <a:p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Rise of Modern Programming Languages | by Chrispine Chiedo | The Andela  Way | Medium">
            <a:extLst>
              <a:ext uri="{FF2B5EF4-FFF2-40B4-BE49-F238E27FC236}">
                <a16:creationId xmlns:a16="http://schemas.microsoft.com/office/drawing/2014/main" id="{51B9E42D-A752-8CC3-F622-31C027B38D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44" y="3871016"/>
            <a:ext cx="4611920" cy="26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018670" cy="1580581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 2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dirty="0">
                <a:solidFill>
                  <a:schemeClr val="tx1"/>
                </a:solidFill>
                <a:effectLst/>
              </a:rPr>
              <a:t>Explain what a </a:t>
            </a:r>
            <a:r>
              <a:rPr lang="en-GB" b="1" dirty="0">
                <a:solidFill>
                  <a:schemeClr val="tx1"/>
                </a:solidFill>
                <a:effectLst/>
              </a:rPr>
              <a:t>nesting </a:t>
            </a:r>
            <a:r>
              <a:rPr lang="en-GB" dirty="0">
                <a:solidFill>
                  <a:schemeClr val="tx1"/>
                </a:solidFill>
                <a:effectLst/>
              </a:rPr>
              <a:t>is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dirty="0">
                <a:solidFill>
                  <a:schemeClr val="tx1"/>
                </a:solidFill>
                <a:effectLst/>
              </a:rPr>
              <a:t>and give an </a:t>
            </a:r>
            <a:r>
              <a:rPr lang="en-GB" b="1" dirty="0">
                <a:solidFill>
                  <a:schemeClr val="tx1"/>
                </a:solidFill>
                <a:effectLst/>
              </a:rPr>
              <a:t>example</a:t>
            </a:r>
            <a:r>
              <a:rPr lang="en-GB" dirty="0">
                <a:solidFill>
                  <a:schemeClr val="tx1"/>
                </a:solidFill>
                <a:effectLst/>
              </a:rPr>
              <a:t>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04455" y="4025855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C91AA-AE79-1614-809D-B55EF212D4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0" y="3323936"/>
            <a:ext cx="1008607" cy="21519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C41774-22DB-F3D9-1FF3-5EF399AD65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15856" y="762932"/>
            <a:ext cx="1466566" cy="2286002"/>
            <a:chOff x="9585037" y="725189"/>
            <a:chExt cx="1466566" cy="2286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FC2224-0481-EB60-4E7D-7BEEBCF4721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585037" y="725189"/>
              <a:ext cx="1466566" cy="2286002"/>
              <a:chOff x="4316756" y="872409"/>
              <a:chExt cx="1466566" cy="22860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FDDD5BC-2681-0F62-88BB-863715CF58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5390" r="21686" b="52734"/>
              <a:stretch/>
            </p:blipFill>
            <p:spPr>
              <a:xfrm>
                <a:off x="4337077" y="872409"/>
                <a:ext cx="1446245" cy="2286002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CCE54E-9601-E435-9AC8-2B86F1038F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1320" y="1721495"/>
                <a:ext cx="903618" cy="587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EC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A0F6153-186B-EE8C-4A1B-3D91E0A570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26271" r="32777" b="64157"/>
              <a:stretch/>
            </p:blipFill>
            <p:spPr>
              <a:xfrm>
                <a:off x="4316756" y="1968757"/>
                <a:ext cx="553823" cy="5225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0C16FC7-2F19-2026-1101-3A660D210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74683" t="22566" r="23789" b="74870"/>
              <a:stretch/>
            </p:blipFill>
            <p:spPr>
              <a:xfrm>
                <a:off x="5492415" y="1828800"/>
                <a:ext cx="122955" cy="13995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28239-0159-88B4-45C1-28556C8029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43149" y="1621129"/>
              <a:ext cx="9036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Unit 3.2</a:t>
              </a:r>
            </a:p>
            <a:p>
              <a:pPr algn="ctr"/>
              <a:r>
                <a:rPr lang="en-GB" sz="800" dirty="0"/>
                <a:t>Programming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910F41-510D-F177-F0C3-2A49EE3DAF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8490" y="1717374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dirty="0">
                <a:latin typeface="Raleway"/>
              </a:rPr>
              <a:t>I can understand the concept of a </a:t>
            </a:r>
            <a:r>
              <a:rPr lang="en-GB" b="1" dirty="0">
                <a:latin typeface="Raleway"/>
              </a:rPr>
              <a:t>subroutine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D958A-2314-F48B-3BF0-39EEA82424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5916" y="2130535"/>
            <a:ext cx="69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can use and explain the advantages of using </a:t>
            </a:r>
            <a:r>
              <a:rPr lang="en-GB" b="1" dirty="0"/>
              <a:t>subroutines</a:t>
            </a:r>
            <a:r>
              <a:rPr lang="en-GB" dirty="0"/>
              <a:t> in programs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A3B82A-285C-9863-0DBD-9C1D40117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17637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1C3EAF-A1C1-8D4D-2E41-9AB612CA6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1754741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790679-8972-66C5-F2B8-189E71AB7E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1754741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5B487D-079D-F0BA-6DDC-4695C9424F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24365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E01E62-83C5-FD74-D00F-62E8FDEFBF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23467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BC5CFF-03C7-E124-B949-A5CD337F15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23467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0DB60A-AF20-3B13-22F8-7B73FC0A9A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5916" y="2728259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describe and use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parameters to pass data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correctly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7B908D-4044-2C0A-4B3D-195F0198A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73292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58FDB3-C724-74F5-24E1-80A53D5081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72394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A33697-1199-6916-3C40-9178D6F72E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72394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4495" y="86013"/>
            <a:ext cx="7208073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Introducing Subroutines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/>
              <a:t>I </a:t>
            </a:r>
            <a:r>
              <a:rPr lang="en-GB" sz="3200" dirty="0">
                <a:latin typeface="+mn-lt"/>
              </a:rPr>
              <a:t>can create a simple </a:t>
            </a:r>
            <a:r>
              <a:rPr lang="en-GB" sz="3200" dirty="0"/>
              <a:t>subroutine</a:t>
            </a:r>
            <a:endParaRPr lang="en-GB" sz="3200" b="1" dirty="0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D2F246D-9A42-281A-C902-9D32C2757D2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10838" y="740229"/>
            <a:ext cx="3381162" cy="2733215"/>
            <a:chOff x="8581539" y="1444502"/>
            <a:chExt cx="3381162" cy="27332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54F5F2-FB57-E580-307A-E4565B3C03D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81539" y="1444502"/>
              <a:ext cx="3381162" cy="27332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C26AAF-EA81-C208-1296-5439C23617D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645111" y="1539052"/>
              <a:ext cx="3247201" cy="2573336"/>
              <a:chOff x="8155366" y="1290424"/>
              <a:chExt cx="3247201" cy="2573336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CB8A29-2E9F-1462-03EE-C349EA5F78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165494" y="1290424"/>
                <a:ext cx="3237072" cy="29326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/>
                  <a:t>Subroutines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B9AB8C-15D1-7DFA-C5E0-3476BF7C58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165494" y="1584890"/>
                <a:ext cx="3237073" cy="91312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1100" b="1" dirty="0">
                    <a:solidFill>
                      <a:schemeClr val="tx1"/>
                    </a:solidFill>
                  </a:rPr>
                  <a:t>Subroutines</a:t>
                </a:r>
                <a:r>
                  <a:rPr lang="en-GB" sz="1100" dirty="0"/>
                  <a:t> are named blocks of code, designed to do one specific job. We can reuse the code within the </a:t>
                </a:r>
                <a:r>
                  <a:rPr lang="en-GB" sz="1100" b="1" dirty="0">
                    <a:solidFill>
                      <a:schemeClr val="tx1"/>
                    </a:solidFill>
                  </a:rPr>
                  <a:t>Subroutine </a:t>
                </a:r>
                <a:r>
                  <a:rPr lang="en-GB" sz="1100" dirty="0"/>
                  <a:t>by calling them. You call a subroutine by using its name including the brackets.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40AEC3-EBC0-8A2B-41C8-9BD464C3BC4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155366" y="2498010"/>
                <a:ext cx="3237073" cy="292608"/>
              </a:xfrm>
              <a:prstGeom prst="rect">
                <a:avLst/>
              </a:prstGeom>
              <a:solidFill>
                <a:srgbClr val="3EC4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GB" sz="1100" dirty="0">
                    <a:solidFill>
                      <a:schemeClr val="tx1"/>
                    </a:solidFill>
                  </a:rPr>
                  <a:t>A simple </a:t>
                </a:r>
                <a:r>
                  <a:rPr lang="en-GB" sz="1100" b="1" dirty="0">
                    <a:solidFill>
                      <a:schemeClr val="tx1"/>
                    </a:solidFill>
                  </a:rPr>
                  <a:t>subroutine</a:t>
                </a:r>
              </a:p>
            </p:txBody>
          </p:sp>
          <p:pic>
            <p:nvPicPr>
              <p:cNvPr id="10" name="Picture 9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E0F86050-337C-4787-879D-103AD8DACC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5366" y="2776192"/>
                <a:ext cx="3235514" cy="1087568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3ED090-5034-E3E1-E86E-430AFF01522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229600" y="3570379"/>
            <a:ext cx="3962400" cy="2994025"/>
            <a:chOff x="8229601" y="3541971"/>
            <a:chExt cx="3962400" cy="29940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8A241B-84C5-040C-7904-0C208C9403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29601" y="3541971"/>
              <a:ext cx="3962400" cy="29940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EC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BEE4626-A274-CCD0-251D-B8727383D15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242257" y="3582957"/>
              <a:ext cx="3857907" cy="2868929"/>
              <a:chOff x="8242257" y="3582957"/>
              <a:chExt cx="3857907" cy="2868929"/>
            </a:xfrm>
          </p:grpSpPr>
          <p:pic>
            <p:nvPicPr>
              <p:cNvPr id="20" name="Picture 19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6BADD2FD-C751-8162-5B28-FB57FCA489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2257" y="4555990"/>
                <a:ext cx="3781201" cy="1895896"/>
              </a:xfrm>
              <a:prstGeom prst="rect">
                <a:avLst/>
              </a:prstGeom>
            </p:spPr>
          </p:pic>
          <p:pic>
            <p:nvPicPr>
              <p:cNvPr id="22" name="Picture 21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ABABE755-C4AD-BF1A-3560-D730FEE70A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2257" y="3582957"/>
                <a:ext cx="3857907" cy="8760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25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E461-C0A2-4731-7BAA-526A15ECD5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F1883A7-434F-E42F-77AE-6870AB705E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1539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C2F941-9068-DFCD-BD76-8D37D93A7C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5E04C-069C-1F2B-530F-A57C23CDC4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43673" y="5868689"/>
            <a:ext cx="2451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in   here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B2D14ED-3D8F-1A36-EC55-97E8932C2C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471893" y="5868689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0CFAAB-A080-CF8B-4DB3-1F4DED648E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392" y="4187952"/>
            <a:ext cx="3605250" cy="1344168"/>
          </a:xfrm>
          <a:prstGeom prst="rect">
            <a:avLst/>
          </a:prstGeom>
          <a:ln w="38100" cap="sq">
            <a:solidFill>
              <a:srgbClr val="3EC4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74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49211" y="86013"/>
            <a:ext cx="7753357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4 – Recap What are procedures?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61561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I can </a:t>
            </a:r>
            <a:r>
              <a:rPr lang="en-GB" sz="3600" b="1" dirty="0">
                <a:latin typeface="+mn-lt"/>
              </a:rPr>
              <a:t>de</a:t>
            </a:r>
            <a:r>
              <a:rPr lang="en-GB" sz="3600" dirty="0">
                <a:latin typeface="+mn-lt"/>
              </a:rPr>
              <a:t>scribe what a </a:t>
            </a:r>
            <a:r>
              <a:rPr lang="en-GB" sz="3600" b="1" dirty="0">
                <a:latin typeface="+mn-lt"/>
              </a:rPr>
              <a:t>subroutine </a:t>
            </a:r>
            <a:r>
              <a:rPr lang="en-GB" sz="3600" dirty="0">
                <a:latin typeface="+mn-lt"/>
              </a:rPr>
              <a:t>is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34C3C8-F456-78F5-1366-17334DD7A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86800" y="1357860"/>
            <a:ext cx="2494668" cy="1576107"/>
          </a:xfrm>
          <a:prstGeom prst="roundRect">
            <a:avLst/>
          </a:prstGeom>
          <a:solidFill>
            <a:srgbClr val="3EC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DEXAN</a:t>
            </a:r>
          </a:p>
          <a:p>
            <a:r>
              <a:rPr lang="en-GB" b="1" dirty="0">
                <a:solidFill>
                  <a:schemeClr val="tx1"/>
                </a:solidFill>
              </a:rPr>
              <a:t>De</a:t>
            </a:r>
            <a:r>
              <a:rPr lang="en-GB" dirty="0">
                <a:solidFill>
                  <a:schemeClr val="tx1"/>
                </a:solidFill>
              </a:rPr>
              <a:t>scribe</a:t>
            </a:r>
          </a:p>
          <a:p>
            <a:r>
              <a:rPr lang="en-GB" b="1" dirty="0">
                <a:solidFill>
                  <a:schemeClr val="tx1"/>
                </a:solidFill>
              </a:rPr>
              <a:t>Ex</a:t>
            </a:r>
            <a:r>
              <a:rPr lang="en-GB" dirty="0">
                <a:solidFill>
                  <a:schemeClr val="tx1"/>
                </a:solidFill>
              </a:rPr>
              <a:t>plain</a:t>
            </a:r>
          </a:p>
          <a:p>
            <a:r>
              <a:rPr lang="en-GB" b="1" dirty="0">
                <a:solidFill>
                  <a:schemeClr val="tx1"/>
                </a:solidFill>
              </a:rPr>
              <a:t>An</a:t>
            </a:r>
            <a:r>
              <a:rPr lang="en-GB" dirty="0">
                <a:solidFill>
                  <a:schemeClr val="tx1"/>
                </a:solidFill>
              </a:rPr>
              <a:t>alyse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0BCC71-6CF3-3072-9893-98BF156D67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820" y="1357860"/>
            <a:ext cx="7195919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B0C17F7D-984A-288C-DD90-14F08E478D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520" y="3179071"/>
            <a:ext cx="10716768" cy="615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I can </a:t>
            </a:r>
            <a:r>
              <a:rPr lang="en-GB" sz="3600" b="1" dirty="0">
                <a:latin typeface="+mn-lt"/>
              </a:rPr>
              <a:t>ex</a:t>
            </a:r>
            <a:r>
              <a:rPr lang="en-GB" sz="3600" dirty="0">
                <a:latin typeface="+mn-lt"/>
              </a:rPr>
              <a:t>plain the advantages of using a </a:t>
            </a:r>
            <a:r>
              <a:rPr lang="en-GB" sz="3600" b="1" dirty="0">
                <a:latin typeface="+mn-lt"/>
              </a:rPr>
              <a:t>subroutine</a:t>
            </a:r>
            <a:r>
              <a:rPr lang="en-GB" sz="3600" dirty="0">
                <a:latin typeface="+mn-lt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0C92DC-9D64-895D-F06E-6E5ADF44B8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820" y="3797221"/>
            <a:ext cx="10393648" cy="22926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4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4 – Extension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can describe and use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 to pass data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correctly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C15865B-B067-B580-B908-67CFBCFE9F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10" r="47428" b="22139"/>
          <a:stretch/>
        </p:blipFill>
        <p:spPr>
          <a:xfrm>
            <a:off x="9132378" y="109574"/>
            <a:ext cx="2242875" cy="564024"/>
          </a:xfrm>
          <a:prstGeom prst="rect">
            <a:avLst/>
          </a:prstGeom>
        </p:spPr>
      </p:pic>
      <p:pic>
        <p:nvPicPr>
          <p:cNvPr id="2050" name="Picture 2" descr="3.2 (ML) Controlled practice: Past simple form of verbs - Quizizz">
            <a:extLst>
              <a:ext uri="{FF2B5EF4-FFF2-40B4-BE49-F238E27FC236}">
                <a16:creationId xmlns:a16="http://schemas.microsoft.com/office/drawing/2014/main" id="{5CC07CFB-A1B5-0DB4-5C8E-8354A86513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4734" r="8917" b="18348"/>
          <a:stretch/>
        </p:blipFill>
        <p:spPr bwMode="auto">
          <a:xfrm>
            <a:off x="8915350" y="1291374"/>
            <a:ext cx="2550145" cy="11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7DF0F3-9599-87A7-2CFD-A13CA8F272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94157" y="5757202"/>
            <a:ext cx="2451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in   here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CFC17E4-6CE5-DBEF-1F0B-45026889A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9059122" y="5464594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0BCEE9-24C9-C09B-F097-857AA500DF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26503" y="2488462"/>
            <a:ext cx="2891670" cy="24655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E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Write an algorithm in pseudocode that: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Asks a USER to input two numbers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Passes those numbers to a subroutine called </a:t>
            </a:r>
            <a:r>
              <a:rPr lang="en-GB" sz="1400" b="1" dirty="0">
                <a:solidFill>
                  <a:schemeClr val="tx1"/>
                </a:solidFill>
              </a:rPr>
              <a:t>add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Displays the sum of those two numbers to the screen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904818" cy="484721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8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324006" cy="1933107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11698" y="100664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also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F3B04-00B1-D3A8-25E7-66C620CB7E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1690" y="1977440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dirty="0">
                <a:latin typeface="Raleway"/>
              </a:rPr>
              <a:t>I can understand the concept of a </a:t>
            </a:r>
            <a:r>
              <a:rPr lang="en-GB" b="1" dirty="0">
                <a:latin typeface="Raleway"/>
              </a:rPr>
              <a:t>subroutine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09097-14FD-2427-B40B-7B424C43DA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1690" y="2416410"/>
            <a:ext cx="69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can use and explain the advantages of using </a:t>
            </a:r>
            <a:r>
              <a:rPr lang="en-GB" b="1" dirty="0"/>
              <a:t>subroutines</a:t>
            </a:r>
            <a:r>
              <a:rPr lang="en-GB" dirty="0"/>
              <a:t> in programs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B8CB3A-54CB-5668-FCA2-0EEB21DD9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02378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4890AD-53EA-1B8C-B73A-4C194E0C95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014807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FDEC39-83A4-9423-BB68-43D552D7C7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014807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8B1860-01F1-1579-C601-0BCF88399E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50372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6246C2-6372-212E-72DB-7839A673C5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49474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B37C0-0EC3-E161-83D4-2167B9A69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49474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99AFD-82DA-10CE-A233-C9C8E32FF7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2988325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describe and use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parameters to pass data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correctly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1FB519-4163-B078-8465-8FE897DA8F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99299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B2C1F9-D9B9-2DF0-7011-D813E99316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98401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35D8E-C005-30DF-7962-3A61CD578C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98401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70261" y="97648"/>
            <a:ext cx="9144000" cy="6909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</a:t>
            </a:r>
            <a:b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0519-8C5C-9BE3-6428-AD6FAA7DA0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971748"/>
            <a:ext cx="1017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Get up to date with any work you have missed or not completed in this PowerPoint or in your Student Workbook</a:t>
            </a:r>
            <a:r>
              <a:rPr lang="en-GB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9AAB-D2D1-B706-A1F8-E64016201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4663583"/>
            <a:ext cx="1017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Fill in the notes section with anything you think is important that you need to remember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81E43-088B-0431-D8A9-32979F3FED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59" y="548135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A1A22-7126-FCE7-0B88-6468A5E3B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9405654" y="2194417"/>
            <a:ext cx="1008607" cy="21519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4DB007D-87D3-C1C1-5ED1-BB7162148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2059415"/>
            <a:ext cx="2480831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77402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46692</TotalTime>
  <Words>329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Avenir Next LT Pro</vt:lpstr>
      <vt:lpstr>Raleway</vt:lpstr>
      <vt:lpstr>PrismaticVTI</vt:lpstr>
      <vt:lpstr>Learning Journal</vt:lpstr>
      <vt:lpstr>PowerPoint Presentation</vt:lpstr>
      <vt:lpstr>I can create a simple subroutine</vt:lpstr>
      <vt:lpstr>PowerPoint Presentation</vt:lpstr>
      <vt:lpstr>I can describe what a subroutine is</vt:lpstr>
      <vt:lpstr>I can describe and use parameters to pass data correctly</vt:lpstr>
      <vt:lpstr>PowerPoint Presentation</vt:lpstr>
      <vt:lpstr>Homework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57</cp:revision>
  <dcterms:created xsi:type="dcterms:W3CDTF">2022-08-21T13:50:43Z</dcterms:created>
  <dcterms:modified xsi:type="dcterms:W3CDTF">2022-12-11T11:25:59Z</dcterms:modified>
</cp:coreProperties>
</file>