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1" r:id="rId4"/>
    <p:sldId id="278" r:id="rId5"/>
    <p:sldId id="263" r:id="rId6"/>
    <p:sldId id="259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C"/>
    <a:srgbClr val="3EC4FF"/>
    <a:srgbClr val="78D5F7"/>
    <a:srgbClr val="42B3BD"/>
    <a:srgbClr val="5683C3"/>
    <a:srgbClr val="32A2FA"/>
    <a:srgbClr val="FA2481"/>
    <a:srgbClr val="1B00C0"/>
    <a:srgbClr val="F7A216"/>
    <a:srgbClr val="F69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9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1/2/2023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1/2/2023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1/2/2023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065351-CED3-A34C-8617-1F59CBB9E958}"/>
              </a:ext>
            </a:extLst>
          </p:cNvPr>
          <p:cNvSpPr/>
          <p:nvPr userDrawn="1"/>
        </p:nvSpPr>
        <p:spPr>
          <a:xfrm>
            <a:off x="0" y="6795083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22386-2BCE-1B74-4269-CB286B8778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1517904" y="1517904"/>
            <a:ext cx="9144000" cy="898125"/>
          </a:xfrm>
        </p:spPr>
        <p:txBody>
          <a:bodyPr>
            <a:normAutofit fontScale="90000"/>
          </a:bodyPr>
          <a:lstStyle/>
          <a:p>
            <a:r>
              <a:rPr lang="en-GB" dirty="0"/>
              <a:t>Learning Journal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BAE62-9E73-270D-D353-D4F13D7736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1425625" y="2665476"/>
            <a:ext cx="9144000" cy="1113764"/>
          </a:xfrm>
        </p:spPr>
        <p:txBody>
          <a:bodyPr>
            <a:normAutofit fontScale="77500" lnSpcReduction="20000"/>
          </a:bodyPr>
          <a:lstStyle/>
          <a:p>
            <a:r>
              <a:rPr lang="en-GB" sz="4400" b="1" dirty="0"/>
              <a:t>Unit 2</a:t>
            </a:r>
          </a:p>
          <a:p>
            <a:r>
              <a:rPr lang="en-GB" sz="4400" dirty="0"/>
              <a:t>Programming</a:t>
            </a:r>
          </a:p>
          <a:p>
            <a:endParaRPr lang="en-GB" sz="4400" dirty="0"/>
          </a:p>
        </p:txBody>
      </p:sp>
      <p:pic>
        <p:nvPicPr>
          <p:cNvPr id="1026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7BCB6803-D0D0-6963-5E44-A2B7CCBDE1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622" y="1593403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of writing journal clipart hand writing clip art - Cliparting.com">
            <a:extLst>
              <a:ext uri="{FF2B5EF4-FFF2-40B4-BE49-F238E27FC236}">
                <a16:creationId xmlns:a16="http://schemas.microsoft.com/office/drawing/2014/main" id="{FFCF1A81-6A69-FAB3-D6E3-94E5B04059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769" y="1593404"/>
            <a:ext cx="848611" cy="61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57037F-3495-D430-0C4C-2370E8F85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29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Premium Vector | Robot character set for the animation with various views,  hairstyle, emotion, pose and gesture. ¡">
            <a:extLst>
              <a:ext uri="{FF2B5EF4-FFF2-40B4-BE49-F238E27FC236}">
                <a16:creationId xmlns:a16="http://schemas.microsoft.com/office/drawing/2014/main" id="{14147634-263B-3EED-33A5-5A12537AAE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19" b="46074" l="23129" r="36880">
                        <a14:foregroundMark x1="24550" y1="13191" x2="24550" y2="14886"/>
                        <a14:foregroundMark x1="32800" y1="13559" x2="32900" y2="14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5676" r="61401" b="54464"/>
          <a:stretch/>
        </p:blipFill>
        <p:spPr bwMode="auto">
          <a:xfrm>
            <a:off x="9199684" y="3567417"/>
            <a:ext cx="1369941" cy="215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he Rise of Modern Programming Languages | by Chrispine Chiedo | The Andela  Way | Medium">
            <a:extLst>
              <a:ext uri="{FF2B5EF4-FFF2-40B4-BE49-F238E27FC236}">
                <a16:creationId xmlns:a16="http://schemas.microsoft.com/office/drawing/2014/main" id="{51B9E42D-A752-8CC3-F622-31C027B38D6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944" y="3871016"/>
            <a:ext cx="4611920" cy="263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757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018670" cy="1580581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273686" y="1452839"/>
            <a:ext cx="889233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02436" y="1232846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 2</a:t>
            </a:r>
          </a:p>
        </p:txBody>
      </p:sp>
      <p:sp>
        <p:nvSpPr>
          <p:cNvPr id="17" name="Rectangle: Top Corners One Rounded and One Snipped 16">
            <a:extLst>
              <a:ext uri="{FF2B5EF4-FFF2-40B4-BE49-F238E27FC236}">
                <a16:creationId xmlns:a16="http://schemas.microsoft.com/office/drawing/2014/main" id="{937B1C50-DA4A-BB9D-EC48-3F88277A42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3209114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Recap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20103-0E21-A2D7-DE50-E3AE0746676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06843" y="3645726"/>
            <a:ext cx="9035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t"/>
            <a:r>
              <a:rPr lang="en-GB" dirty="0">
                <a:solidFill>
                  <a:schemeClr val="tx1"/>
                </a:solidFill>
                <a:effectLst/>
              </a:rPr>
              <a:t>Explain what a </a:t>
            </a:r>
            <a:r>
              <a:rPr lang="en-GB" b="1" dirty="0"/>
              <a:t>subroutine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dirty="0">
                <a:solidFill>
                  <a:schemeClr val="tx1"/>
                </a:solidFill>
                <a:effectLst/>
              </a:rPr>
              <a:t>is</a:t>
            </a:r>
            <a:r>
              <a:rPr lang="en-GB" b="1" dirty="0">
                <a:solidFill>
                  <a:schemeClr val="tx1"/>
                </a:solidFill>
                <a:effectLst/>
              </a:rPr>
              <a:t> </a:t>
            </a:r>
            <a:r>
              <a:rPr lang="en-GB" dirty="0">
                <a:solidFill>
                  <a:schemeClr val="tx1"/>
                </a:solidFill>
                <a:effectLst/>
              </a:rPr>
              <a:t>and give a simple </a:t>
            </a:r>
            <a:r>
              <a:rPr lang="en-GB" b="1" dirty="0">
                <a:solidFill>
                  <a:schemeClr val="tx1"/>
                </a:solidFill>
                <a:effectLst/>
              </a:rPr>
              <a:t>example</a:t>
            </a:r>
            <a:r>
              <a:rPr lang="en-GB" dirty="0">
                <a:solidFill>
                  <a:schemeClr val="tx1"/>
                </a:solidFill>
                <a:effectLst/>
              </a:rPr>
              <a:t>.</a:t>
            </a:r>
            <a:endParaRPr lang="en-GB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9BE8A22-31C1-06B1-FAD6-85BBDDAAF9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399924"/>
            <a:ext cx="9659201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60E51994-7656-1C5F-82D5-4EC21658251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04455" y="4025855"/>
            <a:ext cx="289592" cy="4431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CDAF22-C5EB-2012-83F4-33A8AC2F20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182343" y="3560781"/>
            <a:ext cx="964116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953E499-7A79-9333-7381-76CECA1B45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915138" y="86013"/>
            <a:ext cx="6487430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1 – Getting Started</a:t>
            </a:r>
          </a:p>
        </p:txBody>
      </p:sp>
      <p:pic>
        <p:nvPicPr>
          <p:cNvPr id="37" name="Picture 36" descr="A picture containing text&#10;&#10;Description automatically generated">
            <a:extLst>
              <a:ext uri="{FF2B5EF4-FFF2-40B4-BE49-F238E27FC236}">
                <a16:creationId xmlns:a16="http://schemas.microsoft.com/office/drawing/2014/main" id="{BACDA6D4-7675-2EA9-E39D-EF082E2A00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1C91AA-AE79-1614-809D-B55EF212D4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0" y="3323936"/>
            <a:ext cx="1008607" cy="215197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C41774-22DB-F3D9-1FF3-5EF399AD656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0115856" y="762932"/>
            <a:ext cx="1466566" cy="2286002"/>
            <a:chOff x="9585037" y="725189"/>
            <a:chExt cx="1466566" cy="228600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4FC2224-0481-EB60-4E7D-7BEEBCF4721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585037" y="725189"/>
              <a:ext cx="1466566" cy="2286002"/>
              <a:chOff x="4316756" y="872409"/>
              <a:chExt cx="1466566" cy="22860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FDDD5BC-2681-0F62-88BB-863715CF58A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5390" r="21686" b="52734"/>
              <a:stretch/>
            </p:blipFill>
            <p:spPr>
              <a:xfrm>
                <a:off x="4337077" y="872409"/>
                <a:ext cx="1446245" cy="2286002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CCE54E-9601-E435-9AC8-2B86F1038F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1320" y="1721495"/>
                <a:ext cx="903618" cy="5878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3EC4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A0F6153-186B-EE8C-4A1B-3D91E0A570F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60339" t="26271" r="32777" b="64157"/>
              <a:stretch/>
            </p:blipFill>
            <p:spPr>
              <a:xfrm>
                <a:off x="4316756" y="1968757"/>
                <a:ext cx="553823" cy="522515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C0C16FC7-2F19-2026-1101-3A660D210C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138" b="43331" l="62100" r="76500">
                            <a14:foregroundMark x1="67750" y1="9138" x2="69250" y2="9654"/>
                            <a14:foregroundMark x1="66350" y1="43183" x2="66350" y2="43183"/>
                            <a14:foregroundMark x1="71100" y1="43331" x2="71100" y2="43331"/>
                            <a14:foregroundMark x1="63450" y1="22992" x2="63450" y2="22992"/>
                            <a14:foregroundMark x1="63700" y1="23139" x2="63700" y2="23139"/>
                            <a14:foregroundMark x1="64750" y1="12749" x2="64500" y2="14812"/>
                            <a14:foregroundMark x1="72850" y1="13559" x2="72850" y2="15623"/>
                          </a14:backgroundRemoval>
                        </a14:imgEffect>
                      </a14:imgLayer>
                    </a14:imgProps>
                  </a:ext>
                </a:extLst>
              </a:blip>
              <a:srcRect l="74683" t="22566" r="23789" b="74870"/>
              <a:stretch/>
            </p:blipFill>
            <p:spPr>
              <a:xfrm>
                <a:off x="5492415" y="1828800"/>
                <a:ext cx="122955" cy="139957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828239-0159-88B4-45C1-28556C8029B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943149" y="1621129"/>
              <a:ext cx="90361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Unit 3.2</a:t>
              </a:r>
            </a:p>
            <a:p>
              <a:pPr algn="ctr"/>
              <a:r>
                <a:rPr lang="en-GB" sz="800" dirty="0"/>
                <a:t>Programming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2910F41-510D-F177-F0C3-2A49EE3DAF7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68490" y="1717374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dirty="0">
                <a:latin typeface="Raleway"/>
              </a:rPr>
              <a:t>I can use a </a:t>
            </a:r>
            <a:r>
              <a:rPr lang="en-GB" b="1" dirty="0">
                <a:latin typeface="Raleway"/>
              </a:rPr>
              <a:t>subroutine to  return </a:t>
            </a:r>
            <a:r>
              <a:rPr lang="en-GB" dirty="0">
                <a:latin typeface="Raleway"/>
              </a:rPr>
              <a:t>values to the calling routine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AD958A-2314-F48B-3BF0-39EEA824248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2130535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can use and explain the differences between </a:t>
            </a:r>
            <a:r>
              <a:rPr lang="en-GB" b="1" dirty="0"/>
              <a:t>Local</a:t>
            </a:r>
            <a:r>
              <a:rPr lang="en-GB" dirty="0"/>
              <a:t> and </a:t>
            </a:r>
            <a:r>
              <a:rPr lang="en-GB" b="1" dirty="0"/>
              <a:t>Global variables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BA3B82A-285C-9863-0DBD-9C1D401177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1763717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1C3EAF-A1C1-8D4D-2E41-9AB612CA62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1754741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4790679-8972-66C5-F2B8-189E71AB7E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1754741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A5B487D-079D-F0BA-6DDC-4695C9424F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24365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E01E62-83C5-FD74-D00F-62E8FDEFBF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23467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ABC5CFF-03C7-E124-B949-A5CD337F15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23467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0DB60A-AF20-3B13-22F8-7B73FC0A9A8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35916" y="2728259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explain why it is good practice to use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local variables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B7B908D-4044-2C0A-4B3D-195F0198A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0398" y="2732925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D58FDB3-C724-74F5-24E1-80A53D5081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24257" y="2723949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7A33697-1199-6916-3C40-9178D6F72E7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24435" y="2723949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031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4495" y="86013"/>
            <a:ext cx="7208073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2 – Returning Values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I</a:t>
            </a:r>
            <a:r>
              <a:rPr lang="en-GB" sz="3200" dirty="0"/>
              <a:t> </a:t>
            </a:r>
            <a:r>
              <a:rPr lang="en-GB" sz="3200" dirty="0">
                <a:latin typeface="+mn-lt"/>
              </a:rPr>
              <a:t>can write a simple </a:t>
            </a:r>
            <a:r>
              <a:rPr lang="en-GB" sz="3200" dirty="0"/>
              <a:t>subroutine </a:t>
            </a:r>
            <a:r>
              <a:rPr lang="en-GB" sz="3200" dirty="0">
                <a:latin typeface="+mn-lt"/>
              </a:rPr>
              <a:t>that</a:t>
            </a:r>
            <a:r>
              <a:rPr lang="en-GB" sz="3200" dirty="0"/>
              <a:t> returns a value</a:t>
            </a:r>
            <a:endParaRPr lang="en-GB" sz="3200" b="1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CFE2E8-AB2F-4B43-24C9-B1C923B303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3258" y="1319449"/>
            <a:ext cx="4018742" cy="2292525"/>
          </a:xfrm>
          <a:prstGeom prst="rect">
            <a:avLst/>
          </a:prstGeom>
        </p:spPr>
      </p:pic>
      <p:pic>
        <p:nvPicPr>
          <p:cNvPr id="16" name="Picture 1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2982784-9E48-51CE-5168-7ECA8C5EF75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533" y="3611974"/>
            <a:ext cx="3937376" cy="19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4495" y="86013"/>
            <a:ext cx="7208073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3 – Returning Multiple Values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99379" y="777632"/>
            <a:ext cx="10716768" cy="134416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+mn-lt"/>
              </a:rPr>
              <a:t>I</a:t>
            </a:r>
            <a:r>
              <a:rPr lang="en-GB" sz="3200" dirty="0"/>
              <a:t> </a:t>
            </a:r>
            <a:r>
              <a:rPr lang="en-GB" sz="3200" dirty="0">
                <a:latin typeface="+mn-lt"/>
              </a:rPr>
              <a:t>can write a </a:t>
            </a:r>
            <a:r>
              <a:rPr lang="en-GB" sz="3200" dirty="0"/>
              <a:t>subroutine </a:t>
            </a:r>
            <a:r>
              <a:rPr lang="en-GB" sz="3200" dirty="0">
                <a:latin typeface="+mn-lt"/>
              </a:rPr>
              <a:t>that</a:t>
            </a:r>
            <a:r>
              <a:rPr lang="en-GB" sz="3200" dirty="0"/>
              <a:t> returns multiple values</a:t>
            </a:r>
            <a:endParaRPr lang="en-GB" sz="3200" b="1" dirty="0">
              <a:latin typeface="+mn-lt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784086-FE8A-7474-C8BD-7D0D82F7B5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10532" y="1688781"/>
            <a:ext cx="7154962" cy="48472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C00A99-3592-BE27-A875-988EA46188E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5191" y="1319449"/>
            <a:ext cx="71506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Put a screen capture of your python code and output  below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E08B8E-62B8-E1DE-B324-89CB9E89EE4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88" y="1908245"/>
            <a:ext cx="3878047" cy="42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40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9BB2728-40C0-02C7-5CB4-151C5CB727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649211" y="86013"/>
            <a:ext cx="7753357" cy="615615"/>
          </a:xfrm>
          <a:prstGeom prst="rect">
            <a:avLst/>
          </a:prstGeom>
          <a:solidFill>
            <a:schemeClr val="bg1"/>
          </a:solidFill>
          <a:ln w="28575">
            <a:solidFill>
              <a:srgbClr val="78D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</a:rPr>
              <a:t>Task 4 – Local and global variables?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1F862470-1B4B-429A-47E8-513E581A7F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731520" y="768096"/>
            <a:ext cx="10716768" cy="615615"/>
          </a:xfrm>
        </p:spPr>
        <p:txBody>
          <a:bodyPr>
            <a:normAutofit/>
          </a:bodyPr>
          <a:lstStyle/>
          <a:p>
            <a:r>
              <a:rPr lang="en-GB" sz="3600" dirty="0">
                <a:latin typeface="+mn-lt"/>
              </a:rPr>
              <a:t>I can </a:t>
            </a:r>
            <a:r>
              <a:rPr lang="en-GB" sz="3600" b="1" dirty="0">
                <a:latin typeface="+mn-lt"/>
              </a:rPr>
              <a:t>de</a:t>
            </a:r>
            <a:r>
              <a:rPr lang="en-GB" sz="3600" dirty="0">
                <a:latin typeface="+mn-lt"/>
              </a:rPr>
              <a:t>scribe what a </a:t>
            </a:r>
            <a:r>
              <a:rPr lang="en-GB" sz="3600" b="1" dirty="0">
                <a:latin typeface="+mn-lt"/>
              </a:rPr>
              <a:t>local variable </a:t>
            </a:r>
            <a:r>
              <a:rPr lang="en-GB" sz="3600" dirty="0">
                <a:latin typeface="+mn-lt"/>
              </a:rPr>
              <a:t>is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A0CC283-E414-9CE3-EB1C-F82383D430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107" y="-53607"/>
            <a:ext cx="9144000" cy="1153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6600" dirty="0"/>
          </a:p>
        </p:txBody>
      </p:sp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F09FC2DB-4D27-9063-4D5C-4176479735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1580" r="3256" b="13068"/>
          <a:stretch/>
        </p:blipFill>
        <p:spPr>
          <a:xfrm>
            <a:off x="9134856" y="133214"/>
            <a:ext cx="2267712" cy="54477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34C3C8-F456-78F5-1366-17334DD7AB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86800" y="1357860"/>
            <a:ext cx="2494668" cy="1576107"/>
          </a:xfrm>
          <a:prstGeom prst="roundRect">
            <a:avLst/>
          </a:prstGeom>
          <a:solidFill>
            <a:srgbClr val="3EC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DEXAN</a:t>
            </a:r>
          </a:p>
          <a:p>
            <a:r>
              <a:rPr lang="en-GB" b="1" dirty="0">
                <a:solidFill>
                  <a:schemeClr val="tx1"/>
                </a:solidFill>
              </a:rPr>
              <a:t>De</a:t>
            </a:r>
            <a:r>
              <a:rPr lang="en-GB" dirty="0">
                <a:solidFill>
                  <a:schemeClr val="tx1"/>
                </a:solidFill>
              </a:rPr>
              <a:t>scribe</a:t>
            </a:r>
          </a:p>
          <a:p>
            <a:r>
              <a:rPr lang="en-GB" b="1" dirty="0">
                <a:solidFill>
                  <a:schemeClr val="tx1"/>
                </a:solidFill>
              </a:rPr>
              <a:t>Ex</a:t>
            </a:r>
            <a:r>
              <a:rPr lang="en-GB" dirty="0">
                <a:solidFill>
                  <a:schemeClr val="tx1"/>
                </a:solidFill>
              </a:rPr>
              <a:t>plain</a:t>
            </a:r>
          </a:p>
          <a:p>
            <a:r>
              <a:rPr lang="en-GB" b="1" dirty="0">
                <a:solidFill>
                  <a:schemeClr val="tx1"/>
                </a:solidFill>
              </a:rPr>
              <a:t>An</a:t>
            </a:r>
            <a:r>
              <a:rPr lang="en-GB" dirty="0">
                <a:solidFill>
                  <a:schemeClr val="tx1"/>
                </a:solidFill>
              </a:rPr>
              <a:t>alyse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0BCC71-6CF3-3072-9893-98BF156D67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820" y="1357860"/>
            <a:ext cx="7195919" cy="170291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Title 12">
            <a:extLst>
              <a:ext uri="{FF2B5EF4-FFF2-40B4-BE49-F238E27FC236}">
                <a16:creationId xmlns:a16="http://schemas.microsoft.com/office/drawing/2014/main" id="{B0C17F7D-984A-288C-DD90-14F08E478D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31520" y="3179071"/>
            <a:ext cx="10716768" cy="615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42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latin typeface="+mn-lt"/>
              </a:rPr>
              <a:t>I can </a:t>
            </a:r>
            <a:r>
              <a:rPr lang="en-GB" sz="3600" b="1" dirty="0">
                <a:latin typeface="+mn-lt"/>
              </a:rPr>
              <a:t>ex</a:t>
            </a:r>
            <a:r>
              <a:rPr lang="en-GB" sz="3600" dirty="0">
                <a:latin typeface="+mn-lt"/>
              </a:rPr>
              <a:t>plain the difference between a </a:t>
            </a:r>
            <a:r>
              <a:rPr lang="en-GB" sz="3600" b="1" dirty="0">
                <a:latin typeface="+mn-lt"/>
              </a:rPr>
              <a:t>Local</a:t>
            </a:r>
            <a:r>
              <a:rPr lang="en-GB" sz="3600" dirty="0">
                <a:latin typeface="+mn-lt"/>
              </a:rPr>
              <a:t> and </a:t>
            </a:r>
            <a:r>
              <a:rPr lang="en-GB" sz="3600" b="1" dirty="0">
                <a:latin typeface="+mn-lt"/>
              </a:rPr>
              <a:t>Global variable </a:t>
            </a:r>
            <a:r>
              <a:rPr lang="en-GB" sz="3600" dirty="0">
                <a:latin typeface="+mn-lt"/>
              </a:rPr>
              <a:t>and</a:t>
            </a:r>
            <a:r>
              <a:rPr lang="en-GB" sz="3600" b="1" dirty="0">
                <a:latin typeface="+mn-lt"/>
              </a:rPr>
              <a:t> </a:t>
            </a:r>
            <a:r>
              <a:rPr lang="en-GB" sz="3600" dirty="0">
                <a:latin typeface="+mn-lt"/>
              </a:rPr>
              <a:t>give an example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0C92DC-9D64-895D-F06E-6E5ADF44B8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7820" y="3797221"/>
            <a:ext cx="10393648" cy="22926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4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EABD09A-A4BA-4DB6-4CC8-641E1035F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82343" y="1595334"/>
            <a:ext cx="9324006" cy="1933107"/>
          </a:xfrm>
          <a:prstGeom prst="roundRect">
            <a:avLst/>
          </a:prstGeom>
          <a:noFill/>
          <a:ln>
            <a:solidFill>
              <a:srgbClr val="42B3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EA6EF-5598-D4C9-297E-AFD5E1307E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29954" y="1463039"/>
            <a:ext cx="505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How did you do?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BA2BFC8-BE9D-5F98-6EFB-B6B7A70DD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31195" y="1471277"/>
            <a:ext cx="1303375" cy="234892"/>
          </a:xfrm>
          <a:prstGeom prst="roundRect">
            <a:avLst/>
          </a:prstGeom>
          <a:solidFill>
            <a:srgbClr val="F7A216"/>
          </a:solidFill>
          <a:ln>
            <a:solidFill>
              <a:schemeClr val="accent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Complete</a:t>
            </a:r>
          </a:p>
        </p:txBody>
      </p:sp>
      <p:sp>
        <p:nvSpPr>
          <p:cNvPr id="16" name="Rectangle: Top Corners One Rounded and One Snipped 15">
            <a:extLst>
              <a:ext uri="{FF2B5EF4-FFF2-40B4-BE49-F238E27FC236}">
                <a16:creationId xmlns:a16="http://schemas.microsoft.com/office/drawing/2014/main" id="{F3378822-8871-AA12-0283-8883DC669D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586523" y="1244552"/>
            <a:ext cx="2423409" cy="351667"/>
          </a:xfrm>
          <a:prstGeom prst="snip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Learning Objectives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0EDCC9-5DFF-CDF6-7AD3-A94A6E8327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>
            <a:off x="-2275705" y="3043428"/>
            <a:ext cx="5343890" cy="77114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/>
              <a:t>Reflect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4735023-4F85-36CB-B4AA-0302E070D3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4309" y="4160520"/>
            <a:ext cx="9659201" cy="2276856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2588F-ED6A-BF5E-2E5E-10D5147F3E9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3675888"/>
            <a:ext cx="94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what you have learned today in the box below and anything you are still unsure of.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D0C694-04CA-5107-AFA0-388F31E941A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58114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B1C00F-2F43-902A-EBC2-DB2AA2009CC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485241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7ABB71-1F01-AF81-7D9A-A01FC747F4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123688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18B3A22-6D33-E605-3D34-0E03259E58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394960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B524722-8E08-D2BF-B258-DC60E696B6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666232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CC8118-6E24-9C00-C14C-5EF9DF4B639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5937504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856BEA1-2282-D574-9AEA-FBBBDB61641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349116" y="6208776"/>
            <a:ext cx="9257924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>
            <a:extLst>
              <a:ext uri="{FF2B5EF4-FFF2-40B4-BE49-F238E27FC236}">
                <a16:creationId xmlns:a16="http://schemas.microsoft.com/office/drawing/2014/main" id="{5100DF65-3097-FDC8-CDF7-DCFC74A979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53647" y="2747674"/>
            <a:ext cx="1008607" cy="2151976"/>
          </a:xfrm>
          <a:prstGeom prst="rect">
            <a:avLst/>
          </a:prstGeom>
        </p:spPr>
      </p:pic>
      <p:sp>
        <p:nvSpPr>
          <p:cNvPr id="39" name="Thought Bubble: Cloud 38">
            <a:extLst>
              <a:ext uri="{FF2B5EF4-FFF2-40B4-BE49-F238E27FC236}">
                <a16:creationId xmlns:a16="http://schemas.microsoft.com/office/drawing/2014/main" id="{C9608111-515F-14C3-AB72-3ED153EE66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81812" y="1180836"/>
            <a:ext cx="3102291" cy="945957"/>
          </a:xfrm>
          <a:prstGeom prst="cloudCallout">
            <a:avLst>
              <a:gd name="adj1" fmla="val -57011"/>
              <a:gd name="adj2" fmla="val 1130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526BA7-71CB-E005-50B6-0E2AF7704E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511698" y="100664"/>
            <a:ext cx="4994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Don’t forget to also change the colour of your learning Objective on </a:t>
            </a:r>
            <a:r>
              <a:rPr lang="en-GB" b="1" dirty="0"/>
              <a:t>LEARNITWITHMRC</a:t>
            </a:r>
            <a:r>
              <a:rPr lang="en-GB" dirty="0"/>
              <a:t>.</a:t>
            </a:r>
          </a:p>
        </p:txBody>
      </p:sp>
      <p:pic>
        <p:nvPicPr>
          <p:cNvPr id="5122" name="Picture 2" descr="Dont Forget Icon Stock Illustrations – 328 Dont Forget Icon Stock  Illustrations, Vectors &amp; Clipart - Dreamstime">
            <a:extLst>
              <a:ext uri="{FF2B5EF4-FFF2-40B4-BE49-F238E27FC236}">
                <a16:creationId xmlns:a16="http://schemas.microsoft.com/office/drawing/2014/main" id="{177CE527-88A3-ABE3-478B-2FB42B079B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494" y="100664"/>
            <a:ext cx="1233924" cy="114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CF3B04-00B1-D3A8-25E7-66C620CB7E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1690" y="1977440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dirty="0">
                <a:latin typeface="Raleway"/>
              </a:rPr>
              <a:t>I can use a </a:t>
            </a:r>
            <a:r>
              <a:rPr lang="en-GB" b="1" dirty="0">
                <a:latin typeface="Raleway"/>
              </a:rPr>
              <a:t>subroutine to  return </a:t>
            </a:r>
            <a:r>
              <a:rPr lang="en-GB" dirty="0">
                <a:latin typeface="Raleway"/>
              </a:rPr>
              <a:t>values to the calling routine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09097-14FD-2427-B40B-7B424C43DA3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81690" y="2416410"/>
            <a:ext cx="6987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can use and explain the differences between </a:t>
            </a:r>
            <a:r>
              <a:rPr lang="en-GB" b="1" dirty="0"/>
              <a:t>Local</a:t>
            </a:r>
            <a:r>
              <a:rPr lang="en-GB" dirty="0"/>
              <a:t> and </a:t>
            </a:r>
            <a:r>
              <a:rPr lang="en-GB" b="1" dirty="0"/>
              <a:t>Global variables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B8CB3A-54CB-5668-FCA2-0EEB21DD9A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023783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4890AD-53EA-1B8C-B73A-4C194E0C95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014807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FDEC39-83A4-9423-BB68-43D552D7C7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014807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8B1860-01F1-1579-C601-0BCF88399E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50372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A6246C2-6372-212E-72DB-7839A673C5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49474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B37C0-0EC3-E161-83D4-2167B9A69C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49474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E99AFD-82DA-10CE-A233-C9C8E32FF7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349116" y="2988325"/>
            <a:ext cx="69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t"/>
            <a: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  <a:t>I can </a:t>
            </a:r>
            <a:r>
              <a:rPr lang="en-GB" dirty="0">
                <a:solidFill>
                  <a:srgbClr val="000000"/>
                </a:solidFill>
                <a:latin typeface="Raleway" pitchFamily="2" charset="0"/>
              </a:rPr>
              <a:t>explain why it is good practice to use </a:t>
            </a:r>
            <a:r>
              <a:rPr lang="en-GB" b="1" dirty="0">
                <a:solidFill>
                  <a:srgbClr val="000000"/>
                </a:solidFill>
                <a:latin typeface="Raleway" pitchFamily="2" charset="0"/>
              </a:rPr>
              <a:t>local variables</a:t>
            </a:r>
            <a:endParaRPr lang="en-GB" sz="8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1FB519-4163-B078-8465-8FE897DA8F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23598" y="2992991"/>
            <a:ext cx="360000" cy="36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EB2C1F9-D9B9-2DF0-7011-D813E99316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937457" y="2984015"/>
            <a:ext cx="360000" cy="360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935D8E-C005-30DF-7962-3A61CD578C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537635" y="2984015"/>
            <a:ext cx="360000" cy="3600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65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74871-136E-DC61-4A85-3D46A8E759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270261" y="97648"/>
            <a:ext cx="9144000" cy="690917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Homework</a:t>
            </a:r>
            <a:br>
              <a:rPr lang="en-GB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090519-8C5C-9BE3-6428-AD6FAA7DA07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971748"/>
            <a:ext cx="10175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Get up to date with any work you have missed or not completed in this PowerPoint or in your Student Workbook</a:t>
            </a:r>
            <a:r>
              <a:rPr lang="en-GB" dirty="0"/>
              <a:t>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49AAB-D2D1-B706-A1F8-E640162013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57013" y="4663583"/>
            <a:ext cx="10175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Fill in the notes section with anything you think is important that you need to remember</a:t>
            </a:r>
            <a:r>
              <a:rPr lang="en-GB" dirty="0"/>
              <a:t>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E81E43-088B-0431-D8A9-32979F3FED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0359" y="5481354"/>
            <a:ext cx="952500" cy="952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2A1A22-7126-FCE7-0B88-6468A5E3B98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90" b="43920" l="80550" r="95750">
                        <a14:foregroundMark x1="86900" y1="9064" x2="87950" y2="9064"/>
                        <a14:foregroundMark x1="84000" y1="15033" x2="84350" y2="16065"/>
                        <a14:foregroundMark x1="91450" y1="11791" x2="91900" y2="12307"/>
                        <a14:foregroundMark x1="85750" y1="43920" x2="85750" y2="43920"/>
                      </a14:backgroundRemoval>
                    </a14:imgEffect>
                  </a14:imgLayer>
                </a14:imgProps>
              </a:ext>
            </a:extLst>
          </a:blip>
          <a:srcRect l="82142" t="5901" r="5323" b="54679"/>
          <a:stretch/>
        </p:blipFill>
        <p:spPr>
          <a:xfrm>
            <a:off x="9405654" y="2194417"/>
            <a:ext cx="1008607" cy="2151976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24DB007D-87D3-C1C1-5ED1-BB71621484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433" y="2059415"/>
            <a:ext cx="2480831" cy="26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2D17CBB-5922-7E94-2971-FC1A238BFA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50128" y="64240"/>
            <a:ext cx="10673382" cy="6563063"/>
            <a:chOff x="150128" y="64240"/>
            <a:chExt cx="10673382" cy="6563063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AF74056F-630E-B90A-765E-648883F75D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4309" y="1182848"/>
              <a:ext cx="9659201" cy="544445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8B5FDAF4-5647-01D6-244E-1E05EAB1BD8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270261" y="64240"/>
              <a:ext cx="2689343" cy="690917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4200" kern="1200" spc="-50" baseline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5400" b="1" dirty="0"/>
                <a:t>Notes</a:t>
              </a:r>
              <a:br>
                <a:rPr lang="en-GB" sz="5400" dirty="0">
                  <a:solidFill>
                    <a:srgbClr val="000000"/>
                  </a:solidFill>
                  <a:latin typeface="Raleway" pitchFamily="2" charset="0"/>
                </a:rPr>
              </a:br>
              <a:endParaRPr lang="en-GB" sz="5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0AF7262-7F21-EFA3-8DA3-FABA665D2A94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0128" y="230348"/>
              <a:ext cx="952500" cy="9525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A15346-2CB8-974C-A6D8-CC2927700C0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57600" y="427839"/>
              <a:ext cx="5335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Put any notes you make in the box below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977402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46794</TotalTime>
  <Words>281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Aharoni</vt:lpstr>
      <vt:lpstr>Arial</vt:lpstr>
      <vt:lpstr>Avenir Next LT Pro</vt:lpstr>
      <vt:lpstr>Raleway</vt:lpstr>
      <vt:lpstr>PrismaticVTI</vt:lpstr>
      <vt:lpstr>Learning Journal</vt:lpstr>
      <vt:lpstr>PowerPoint Presentation</vt:lpstr>
      <vt:lpstr>I can write a simple subroutine that returns a value</vt:lpstr>
      <vt:lpstr>I can write a subroutine that returns multiple values</vt:lpstr>
      <vt:lpstr>I can describe what a local variable is</vt:lpstr>
      <vt:lpstr>PowerPoint Presentation</vt:lpstr>
      <vt:lpstr>Homework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Journal</dc:title>
  <dc:creator>Lance Challenor</dc:creator>
  <cp:lastModifiedBy>Lance Challenor</cp:lastModifiedBy>
  <cp:revision>60</cp:revision>
  <dcterms:created xsi:type="dcterms:W3CDTF">2022-08-21T13:50:43Z</dcterms:created>
  <dcterms:modified xsi:type="dcterms:W3CDTF">2023-01-02T10:39:17Z</dcterms:modified>
</cp:coreProperties>
</file>