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33"/>
  </p:notesMasterIdLst>
  <p:sldIdLst>
    <p:sldId id="256" r:id="rId2"/>
    <p:sldId id="298" r:id="rId3"/>
    <p:sldId id="262" r:id="rId4"/>
    <p:sldId id="306" r:id="rId5"/>
    <p:sldId id="269" r:id="rId6"/>
    <p:sldId id="307" r:id="rId7"/>
    <p:sldId id="308" r:id="rId8"/>
    <p:sldId id="263" r:id="rId9"/>
    <p:sldId id="310" r:id="rId10"/>
    <p:sldId id="311" r:id="rId11"/>
    <p:sldId id="312" r:id="rId12"/>
    <p:sldId id="309" r:id="rId13"/>
    <p:sldId id="313" r:id="rId14"/>
    <p:sldId id="314" r:id="rId15"/>
    <p:sldId id="300" r:id="rId16"/>
    <p:sldId id="315" r:id="rId17"/>
    <p:sldId id="316" r:id="rId18"/>
    <p:sldId id="317" r:id="rId19"/>
    <p:sldId id="318" r:id="rId20"/>
    <p:sldId id="319" r:id="rId21"/>
    <p:sldId id="302" r:id="rId22"/>
    <p:sldId id="320" r:id="rId23"/>
    <p:sldId id="321" r:id="rId24"/>
    <p:sldId id="322" r:id="rId25"/>
    <p:sldId id="323" r:id="rId26"/>
    <p:sldId id="304" r:id="rId27"/>
    <p:sldId id="326" r:id="rId28"/>
    <p:sldId id="327" r:id="rId29"/>
    <p:sldId id="328" r:id="rId30"/>
    <p:sldId id="324" r:id="rId31"/>
    <p:sldId id="32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F670F1B-EFB7-4F14-9A74-F5310327662D}">
          <p14:sldIdLst>
            <p14:sldId id="256"/>
            <p14:sldId id="298"/>
          </p14:sldIdLst>
        </p14:section>
        <p14:section name="Lesson 1" id="{56311896-1D96-4418-AD67-66140EFD6213}">
          <p14:sldIdLst>
            <p14:sldId id="262"/>
            <p14:sldId id="306"/>
            <p14:sldId id="269"/>
            <p14:sldId id="307"/>
            <p14:sldId id="308"/>
            <p14:sldId id="263"/>
            <p14:sldId id="310"/>
            <p14:sldId id="311"/>
            <p14:sldId id="312"/>
            <p14:sldId id="309"/>
            <p14:sldId id="313"/>
            <p14:sldId id="314"/>
            <p14:sldId id="300"/>
            <p14:sldId id="315"/>
            <p14:sldId id="316"/>
            <p14:sldId id="317"/>
            <p14:sldId id="318"/>
            <p14:sldId id="319"/>
            <p14:sldId id="302"/>
            <p14:sldId id="320"/>
            <p14:sldId id="321"/>
            <p14:sldId id="322"/>
            <p14:sldId id="323"/>
            <p14:sldId id="304"/>
            <p14:sldId id="326"/>
            <p14:sldId id="327"/>
            <p14:sldId id="328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E4B2-9DCA-401D-9165-027086E0DFC8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15087-59DE-4C42-B651-924C5D1E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5087-59DE-4C42-B651-924C5D1E94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0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F63-2C80-4BF9-9C29-309F049BAD20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A905-5684-42B5-A268-405433E36A4D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20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38E-82F2-4C2B-990F-D42FE72F98FE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4E51-6641-4626-9602-EC027E7655CE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3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AE0-4445-473B-B47A-80317E3DB540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9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4EEA-FE49-4D3A-BEFB-B556834CEA90}" type="datetime1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9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77D8-4AA4-4573-AF96-386D03F2ED3F}" type="datetime1">
              <a:rPr lang="en-GB" smtClean="0"/>
              <a:t>11/04/2023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9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B80-B13A-4CA8-95A0-1702DD0069F6}" type="datetime1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7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849D-D77B-472E-8ACD-84B4EB48FC89}" type="datetime1">
              <a:rPr lang="en-GB" smtClean="0"/>
              <a:t>11/04/2023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Computer Science year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6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65826E1-16BB-4CCB-92F1-835ABE503EFA}" type="datetime1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Computer Science year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6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9BE7-B4F0-4ED1-8A1A-ED451909ABEC}" type="datetime1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E40591-6C41-41F2-92D6-E50895ED8736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CAS Conference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Data Representation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Computer Science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FDE933-AF4B-40A9-A9CF-516C0380CD3D}"/>
              </a:ext>
            </a:extLst>
          </p:cNvPr>
          <p:cNvSpPr txBox="1">
            <a:spLocks/>
          </p:cNvSpPr>
          <p:nvPr/>
        </p:nvSpPr>
        <p:spPr>
          <a:xfrm>
            <a:off x="822960" y="338024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Put your name here</a:t>
            </a:r>
          </a:p>
        </p:txBody>
      </p:sp>
      <p:pic>
        <p:nvPicPr>
          <p:cNvPr id="2050" name="Picture 2" descr="Data Representation | GCSE Computer Science Lesson Resources">
            <a:extLst>
              <a:ext uri="{FF2B5EF4-FFF2-40B4-BE49-F238E27FC236}">
                <a16:creationId xmlns:a16="http://schemas.microsoft.com/office/drawing/2014/main" id="{E1ACFE9D-55AE-4348-B505-4B4C1931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94" y="215684"/>
            <a:ext cx="2530679" cy="25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0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95134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Diagram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A9424-7C26-E6BD-E6FE-4D23BA19BD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8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5F336C-E262-186E-BFB2-33232BB293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" y="654466"/>
            <a:ext cx="4150886" cy="24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/>
          <p:nvPr/>
        </p:nvSpPr>
        <p:spPr>
          <a:xfrm>
            <a:off x="4339746" y="795134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Diagram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3EA87-FC51-9D44-BBFA-F2C0D1FE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8"/>
            <a:ext cx="9144000" cy="59376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7571BC-CA77-59B5-9DCA-9CF7AE566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60"/>
            <a:ext cx="4008538" cy="25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95134"/>
            <a:ext cx="408399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PDF pages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42CFB-BAEA-0B17-AA81-66E3F1C432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56"/>
            <a:ext cx="9144000" cy="616924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EC8693-9AE0-BC2E-DF21-1DA888F421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" y="599468"/>
            <a:ext cx="4324612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4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58" y="795134"/>
            <a:ext cx="8314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extension Circuits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A1D82-0783-4A50-D23E-78F7181D7F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4"/>
            <a:ext cx="9144000" cy="6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58" y="795134"/>
            <a:ext cx="8314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extension Circuits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A1D82-0783-4A50-D23E-78F7181D7F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4"/>
            <a:ext cx="9144000" cy="6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1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3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Number Bases Hex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E7B5F75-F81D-FF28-243D-317C7DFAC567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26899"/>
              </p:ext>
            </p:extLst>
          </p:nvPr>
        </p:nvGraphicFramePr>
        <p:xfrm>
          <a:off x="235154" y="3310790"/>
          <a:ext cx="2615792" cy="1957496"/>
        </p:xfrm>
        <a:graphic>
          <a:graphicData uri="http://schemas.openxmlformats.org/drawingml/2006/table">
            <a:tbl>
              <a:tblPr/>
              <a:tblGrid>
                <a:gridCol w="2615792">
                  <a:extLst>
                    <a:ext uri="{9D8B030D-6E8A-4147-A177-3AD203B41FA5}">
                      <a16:colId xmlns:a16="http://schemas.microsoft.com/office/drawing/2014/main" val="1210769257"/>
                    </a:ext>
                  </a:extLst>
                </a:gridCol>
              </a:tblGrid>
              <a:tr h="9787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how hexadecimal can be used to represent whole numbers.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82044"/>
                  </a:ext>
                </a:extLst>
              </a:tr>
              <a:tr h="9787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convert in both directions between binary and hexadecimal.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56598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1DCB7A-A1E2-3877-EA49-05E3445719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14" y="250161"/>
            <a:ext cx="5860431" cy="113402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2489F68-2289-1A2E-75BE-246DA94DC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83" y="1382308"/>
            <a:ext cx="5612892" cy="2907230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40668B20-A627-9A06-57F4-207D59706C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55" y="4397888"/>
            <a:ext cx="2044255" cy="23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0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8CC9C-BE45-701A-4DA3-36451EE230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5A8E4-0457-2AC0-1418-80BEF401D3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" y="632657"/>
            <a:ext cx="3876771" cy="365125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8689D28-3D95-8078-CC47-C70CD75D1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1" y="1107720"/>
            <a:ext cx="3876771" cy="16581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10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8C1E-ACD1-5ACA-B02B-927F7CFE6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07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B2D0BA-02D4-EF8C-7DCC-0DF2F1B275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3" y="1769326"/>
            <a:ext cx="8386296" cy="4340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658ED4-AD4A-120B-6332-5C290BCECA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1" y="1282016"/>
            <a:ext cx="4792983" cy="4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5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7EF913-DA71-A22E-BD58-C48365C15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3" y="767988"/>
            <a:ext cx="7811731" cy="4252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39598" y="1794580"/>
            <a:ext cx="4083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8C1E-ACD1-5ACA-B02B-927F7CFE6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0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C36860-E123-B5F7-C4D8-5B2080057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2080" y="2399854"/>
            <a:ext cx="3657601" cy="271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4549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5AF6C1-5960-6CD9-AED5-B92830DEA9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1" y="769863"/>
            <a:ext cx="8587691" cy="44216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39598" y="1794580"/>
            <a:ext cx="4083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AD35F-2E3A-0736-C167-5250E6955E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0"/>
            <a:ext cx="9144000" cy="6410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E4E8C-7C04-F4B2-403D-7BB1901EB9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6737" y="2476428"/>
            <a:ext cx="3657601" cy="271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508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8AB0-4F4C-4A45-8770-F1EF1849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6973-3FD0-483D-BEAD-B42528E7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14419-CC56-4426-B2F1-5CCC222D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7" y="704675"/>
            <a:ext cx="8529765" cy="48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1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9F84E266-48E9-6823-1213-3333F5A162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" y="636402"/>
            <a:ext cx="6229900" cy="54803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66412" y="1072529"/>
            <a:ext cx="4083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AD35F-2E3A-0736-C167-5250E6955E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0"/>
            <a:ext cx="9144000" cy="6410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E13DA0-4AC8-8B11-130D-6198F434F3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8958" y="1595749"/>
            <a:ext cx="5282784" cy="2003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A1E86-E9CD-1C82-6673-4E16981560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1764" y="4027767"/>
            <a:ext cx="5282784" cy="2003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0196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4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Computer Graphics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8ED1F8-F17B-D5FD-C560-F513FA72A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680981"/>
              </p:ext>
            </p:extLst>
          </p:nvPr>
        </p:nvGraphicFramePr>
        <p:xfrm>
          <a:off x="159390" y="3194860"/>
          <a:ext cx="2801924" cy="2198693"/>
        </p:xfrm>
        <a:graphic>
          <a:graphicData uri="http://schemas.openxmlformats.org/drawingml/2006/table">
            <a:tbl>
              <a:tblPr/>
              <a:tblGrid>
                <a:gridCol w="2801924">
                  <a:extLst>
                    <a:ext uri="{9D8B030D-6E8A-4147-A177-3AD203B41FA5}">
                      <a16:colId xmlns:a16="http://schemas.microsoft.com/office/drawing/2014/main" val="670507911"/>
                    </a:ext>
                  </a:extLst>
                </a:gridCol>
              </a:tblGrid>
              <a:tr h="6803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explain what a pixel is and how pixels relate to an image and the way images are displayed.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13184"/>
                  </a:ext>
                </a:extLst>
              </a:tr>
              <a:tr h="813437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describe how the size of a bitmap image in pixels (width x height) is known as the image resolution.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76665"/>
                  </a:ext>
                </a:extLst>
              </a:tr>
              <a:tr h="6803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explain how the number of pixels and colour depth can affect the file size of a bitmap image.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15283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DC4F87-3930-BCFA-C23B-C5C3F970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31" y="131466"/>
            <a:ext cx="5536505" cy="3211785"/>
          </a:xfrm>
          <a:prstGeom prst="rect">
            <a:avLst/>
          </a:prstGeom>
        </p:spPr>
      </p:pic>
      <p:pic>
        <p:nvPicPr>
          <p:cNvPr id="11" name="Picture 10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B2A0438-60DD-1647-4A72-41B502146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30" y="3428999"/>
            <a:ext cx="5831879" cy="31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A077C-609C-97B6-DEF2-F90E52523C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"/>
            <a:ext cx="9144000" cy="623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78946-8DA8-B5D8-FDAA-A377B6EE365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" y="632657"/>
            <a:ext cx="3876771" cy="36512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B9D967-5EC6-A0B6-BC40-3F9D93B050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" y="1302582"/>
            <a:ext cx="3982486" cy="13651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877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23E11-CC96-49C0-D7FF-D90284368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815219"/>
            <a:ext cx="4275134" cy="442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0F9A71-7B1E-8173-72E6-9342EED6C1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7695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207F5E-FAC1-351C-CBC1-34618677C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8" y="1318533"/>
            <a:ext cx="3806059" cy="11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512FF-ABB5-7BBC-792E-A370B81C5B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646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B5218CA-C1DC-B468-E9B1-A33036079F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" y="815219"/>
            <a:ext cx="4083991" cy="24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77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F8AA95-E6A2-A07B-6027-CB5AE99E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815219"/>
            <a:ext cx="4737520" cy="77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4EAFD-B177-4886-7477-00310BC517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"/>
            <a:ext cx="9144000" cy="638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4A468-7D7F-FA33-58FE-F98806DC4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494" y="1599270"/>
            <a:ext cx="1857681" cy="14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7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5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Bitmaps and Vectors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03D8839-AB72-25C8-A1A3-22483B39F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180969"/>
              </p:ext>
            </p:extLst>
          </p:nvPr>
        </p:nvGraphicFramePr>
        <p:xfrm>
          <a:off x="342900" y="3429000"/>
          <a:ext cx="2400300" cy="1449648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1783999764"/>
                    </a:ext>
                  </a:extLst>
                </a:gridCol>
              </a:tblGrid>
              <a:tr h="72482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explain why hexadecimal is often used in computer science.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18097"/>
                  </a:ext>
                </a:extLst>
              </a:tr>
              <a:tr h="72482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explain the difference between bitmap and vector images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23012"/>
                  </a:ext>
                </a:extLst>
              </a:tr>
            </a:tbl>
          </a:graphicData>
        </a:graphic>
      </p:graphicFrame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E189C52-B901-E6CF-7307-E655E838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3" y="1141914"/>
            <a:ext cx="5300506" cy="36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new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717F0-8826-A3B9-0E35-19979801A5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1"/>
            <a:ext cx="9144000" cy="61635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06B736-C5B2-9877-FBA8-F8F8A26B01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" y="815219"/>
            <a:ext cx="4512368" cy="9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2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DC778-9BF1-5C72-7970-111B0AAF17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52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CB088B-00A6-5FED-1700-9E4DF879C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9" y="815219"/>
            <a:ext cx="3280042" cy="15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53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finished puzzle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8A8D0-3C63-D453-BF91-A313AC868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96"/>
          </a:xfrm>
          <a:prstGeom prst="rect">
            <a:avLst/>
          </a:prstGeom>
        </p:spPr>
      </p:pic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E3F79404-FE43-ED0C-D524-87FEDAC2E1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5" y="815219"/>
            <a:ext cx="3902945" cy="28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1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Number Bases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4C99C6-AA30-3FA3-4BD6-3CA7E27DCE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21" y="228403"/>
            <a:ext cx="3828310" cy="2651956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40D6CF-E716-B21C-4F74-82BC619D7D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56" y="3343887"/>
            <a:ext cx="4841496" cy="307584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4FBB38-6527-DAC4-6823-A0DEF2238E3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43543382"/>
              </p:ext>
            </p:extLst>
          </p:nvPr>
        </p:nvGraphicFramePr>
        <p:xfrm>
          <a:off x="211304" y="3429000"/>
          <a:ext cx="2663492" cy="2438400"/>
        </p:xfrm>
        <a:graphic>
          <a:graphicData uri="http://schemas.openxmlformats.org/drawingml/2006/table">
            <a:tbl>
              <a:tblPr/>
              <a:tblGrid>
                <a:gridCol w="2663492">
                  <a:extLst>
                    <a:ext uri="{9D8B030D-6E8A-4147-A177-3AD203B41FA5}">
                      <a16:colId xmlns:a16="http://schemas.microsoft.com/office/drawing/2014/main" val="2137727021"/>
                    </a:ext>
                  </a:extLst>
                </a:gridCol>
              </a:tblGrid>
              <a:tr h="297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decimal (base 10)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13895"/>
                  </a:ext>
                </a:extLst>
              </a:tr>
              <a:tr h="297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binary (base 2)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44768"/>
                  </a:ext>
                </a:extLst>
              </a:tr>
              <a:tr h="48911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that computers use binary to represent all data and instructions.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2871"/>
                  </a:ext>
                </a:extLst>
              </a:tr>
              <a:tr h="48911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understand how binary can be used to represent whole numbers.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3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887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E3376-74BA-B67F-4630-17B286D359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522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79E8BB-9B01-56C3-B670-AF2726A9AB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4" y="1082180"/>
            <a:ext cx="4209765" cy="34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5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F8AA95-E6A2-A07B-6027-CB5AE99E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815219"/>
            <a:ext cx="4737520" cy="77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4EAFD-B177-4886-7477-00310BC517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"/>
            <a:ext cx="9144000" cy="638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4A468-7D7F-FA33-58FE-F98806DC4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494" y="1599270"/>
            <a:ext cx="1857681" cy="14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035290-3D3F-6221-7375-3A83CFA036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r="6577"/>
          <a:stretch/>
        </p:blipFill>
        <p:spPr>
          <a:xfrm>
            <a:off x="0" y="669858"/>
            <a:ext cx="5325122" cy="1952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62AB0-E926-3A74-25F5-0090AE73F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9"/>
            <a:ext cx="9144000" cy="636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AAA33-3EE1-7355-C66E-230D6C3287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60532" y="1071971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78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2BC37-3670-E675-A5AB-D498EC0D1C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79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60466F4-1404-878A-60EB-7985072EDA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590"/>
          <a:stretch/>
        </p:blipFill>
        <p:spPr>
          <a:xfrm>
            <a:off x="0" y="624797"/>
            <a:ext cx="6655673" cy="24870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4C6D73-E5A4-08C7-24E4-C03357FE75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01809" y="1344652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2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26EC1-8571-3830-A462-8BA8B76FC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468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E574F7-3A45-32B7-8F13-F3FEBD3E4F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68"/>
            <a:ext cx="3721247" cy="2459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6F1E7B-188F-F054-2AA4-879A7830A0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90628" y="599468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15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2CE49-1709-6A3E-BAAA-6C1A9CA06D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9"/>
            <a:ext cx="9144000" cy="60791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9CB932-33AD-0BF9-F825-1F656B00DF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01"/>
            <a:ext cx="3067615" cy="3007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184A2-C2D1-DFFA-8456-1D10322362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13741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high score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89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2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Boolean Logic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52BCEEF-2B8A-89A2-F9D0-AB28E800FC45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55992"/>
              </p:ext>
            </p:extLst>
          </p:nvPr>
        </p:nvGraphicFramePr>
        <p:xfrm>
          <a:off x="342900" y="3323906"/>
          <a:ext cx="2515124" cy="1307472"/>
        </p:xfrm>
        <a:graphic>
          <a:graphicData uri="http://schemas.openxmlformats.org/drawingml/2006/table">
            <a:tbl>
              <a:tblPr/>
              <a:tblGrid>
                <a:gridCol w="2515124">
                  <a:extLst>
                    <a:ext uri="{9D8B030D-6E8A-4147-A177-3AD203B41FA5}">
                      <a16:colId xmlns:a16="http://schemas.microsoft.com/office/drawing/2014/main" val="3629421159"/>
                    </a:ext>
                  </a:extLst>
                </a:gridCol>
              </a:tblGrid>
              <a:tr h="281207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explain what logic gates are.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32527"/>
                  </a:ext>
                </a:extLst>
              </a:tr>
              <a:tr h="2972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use OR gates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343200"/>
                  </a:ext>
                </a:extLst>
              </a:tr>
              <a:tr h="2972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use AND gates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28511"/>
                  </a:ext>
                </a:extLst>
              </a:tr>
              <a:tr h="2972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use NOT gates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63579"/>
                  </a:ext>
                </a:extLst>
              </a:tr>
            </a:tbl>
          </a:graphicData>
        </a:graphic>
      </p:graphicFrame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88F2066B-4C88-AE91-751E-E83D5E142C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84" y="1097125"/>
            <a:ext cx="5696782" cy="445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CB56A-97E0-D5C3-5ADE-9F47A2A856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468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C1E681-D86F-348C-8D38-24AAF92EE9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68"/>
            <a:ext cx="3617103" cy="2044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95134"/>
            <a:ext cx="408399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PDF pages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300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2678</TotalTime>
  <Words>465</Words>
  <Application>Microsoft Office PowerPoint</Application>
  <PresentationFormat>On-screen Show (4:3)</PresentationFormat>
  <Paragraphs>73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Retrospect</vt:lpstr>
      <vt:lpstr>Data Representation</vt:lpstr>
      <vt:lpstr>PowerPoint Presentation</vt:lpstr>
      <vt:lpstr>Lesson 1    Number Bases</vt:lpstr>
      <vt:lpstr>PowerPoint Presentation</vt:lpstr>
      <vt:lpstr>PowerPoint Presentation</vt:lpstr>
      <vt:lpstr>PowerPoint Presentation</vt:lpstr>
      <vt:lpstr>PowerPoint Presentation</vt:lpstr>
      <vt:lpstr>Lesson 2   Boolean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   Number Bases Hex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4   Computer Graphics</vt:lpstr>
      <vt:lpstr>PowerPoint Presentation</vt:lpstr>
      <vt:lpstr>PowerPoint Presentation</vt:lpstr>
      <vt:lpstr>PowerPoint Presentation</vt:lpstr>
      <vt:lpstr>PowerPoint Presentation</vt:lpstr>
      <vt:lpstr>Lesson 5   Bitmaps and Vectors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Walker</dc:creator>
  <cp:lastModifiedBy>Lance Challenor</cp:lastModifiedBy>
  <cp:revision>102</cp:revision>
  <dcterms:created xsi:type="dcterms:W3CDTF">2013-06-08T14:49:51Z</dcterms:created>
  <dcterms:modified xsi:type="dcterms:W3CDTF">2023-04-12T09:10:24Z</dcterms:modified>
</cp:coreProperties>
</file>