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58" r:id="rId4"/>
    <p:sldId id="257" r:id="rId5"/>
    <p:sldId id="261" r:id="rId6"/>
    <p:sldId id="262" r:id="rId7"/>
    <p:sldId id="265" r:id="rId8"/>
    <p:sldId id="269" r:id="rId9"/>
    <p:sldId id="270" r:id="rId10"/>
    <p:sldId id="264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E218B-8C6D-4F12-B6F5-A1130063EF4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354146E-5C20-40C9-84B3-028C3DF28034}">
      <dgm:prSet/>
      <dgm:spPr/>
      <dgm:t>
        <a:bodyPr/>
        <a:lstStyle/>
        <a:p>
          <a:pPr algn="l" rtl="0"/>
          <a:r>
            <a:rPr lang="en-GB" b="1" dirty="0">
              <a:solidFill>
                <a:srgbClr val="00B050"/>
              </a:solidFill>
            </a:rPr>
            <a:t>I can describe who Alan Turing was and what he did. </a:t>
          </a:r>
          <a:endParaRPr lang="en-GB" dirty="0">
            <a:solidFill>
              <a:srgbClr val="00B050"/>
            </a:solidFill>
          </a:endParaRPr>
        </a:p>
      </dgm:t>
    </dgm:pt>
    <dgm:pt modelId="{F1043EFB-417F-417C-8DE8-6B47FEBD5BAD}" type="parTrans" cxnId="{F30760D5-A143-4E8F-8521-B3EEF6880BDA}">
      <dgm:prSet/>
      <dgm:spPr/>
      <dgm:t>
        <a:bodyPr/>
        <a:lstStyle/>
        <a:p>
          <a:endParaRPr lang="en-GB"/>
        </a:p>
      </dgm:t>
    </dgm:pt>
    <dgm:pt modelId="{E8029BF3-F8E3-4B2B-93A4-91DD9B9B9C4D}" type="sibTrans" cxnId="{F30760D5-A143-4E8F-8521-B3EEF6880BDA}">
      <dgm:prSet/>
      <dgm:spPr/>
      <dgm:t>
        <a:bodyPr/>
        <a:lstStyle/>
        <a:p>
          <a:endParaRPr lang="en-GB"/>
        </a:p>
      </dgm:t>
    </dgm:pt>
    <dgm:pt modelId="{BF9B7CA6-742D-4C3F-9B6D-4402F29D4139}">
      <dgm:prSet/>
      <dgm:spPr/>
      <dgm:t>
        <a:bodyPr/>
        <a:lstStyle/>
        <a:p>
          <a:pPr algn="l" rtl="0"/>
          <a:r>
            <a:rPr lang="en-GB" b="1" dirty="0">
              <a:solidFill>
                <a:srgbClr val="0070C0"/>
              </a:solidFill>
            </a:rPr>
            <a:t>I can recognise the importance of what the Enigma and Bomb machines did. </a:t>
          </a:r>
          <a:endParaRPr lang="en-GB" dirty="0">
            <a:solidFill>
              <a:srgbClr val="0070C0"/>
            </a:solidFill>
          </a:endParaRPr>
        </a:p>
      </dgm:t>
    </dgm:pt>
    <dgm:pt modelId="{9FF24AB9-9638-497C-884E-151DB2ECBEC5}" type="parTrans" cxnId="{51F33267-8413-46D0-A21F-BDB1CF60EC4E}">
      <dgm:prSet/>
      <dgm:spPr/>
      <dgm:t>
        <a:bodyPr/>
        <a:lstStyle/>
        <a:p>
          <a:endParaRPr lang="en-GB"/>
        </a:p>
      </dgm:t>
    </dgm:pt>
    <dgm:pt modelId="{BE3BA3BD-2A23-448B-B437-20F78DCB4FB3}" type="sibTrans" cxnId="{51F33267-8413-46D0-A21F-BDB1CF60EC4E}">
      <dgm:prSet/>
      <dgm:spPr/>
      <dgm:t>
        <a:bodyPr/>
        <a:lstStyle/>
        <a:p>
          <a:endParaRPr lang="en-GB"/>
        </a:p>
      </dgm:t>
    </dgm:pt>
    <dgm:pt modelId="{50716ECD-02FE-478E-B3F2-2E10ED6848DF}">
      <dgm:prSet/>
      <dgm:spPr/>
      <dgm:t>
        <a:bodyPr/>
        <a:lstStyle/>
        <a:p>
          <a:pPr algn="l" rtl="0"/>
          <a:r>
            <a:rPr lang="en-GB" b="1" dirty="0">
              <a:solidFill>
                <a:srgbClr val="FFC000"/>
              </a:solidFill>
            </a:rPr>
            <a:t>I can evaluate the importance of artificial intelligence in the present day. </a:t>
          </a:r>
          <a:endParaRPr lang="en-GB" dirty="0">
            <a:solidFill>
              <a:srgbClr val="FFC000"/>
            </a:solidFill>
          </a:endParaRPr>
        </a:p>
      </dgm:t>
    </dgm:pt>
    <dgm:pt modelId="{12F38370-AC64-4C8C-A4EC-C8EC9EFD4FB4}" type="parTrans" cxnId="{E31695DF-FD43-4872-AF23-3B01DA539AD5}">
      <dgm:prSet/>
      <dgm:spPr/>
      <dgm:t>
        <a:bodyPr/>
        <a:lstStyle/>
        <a:p>
          <a:endParaRPr lang="en-GB"/>
        </a:p>
      </dgm:t>
    </dgm:pt>
    <dgm:pt modelId="{314034DA-3872-430D-96F0-66293BC9847B}" type="sibTrans" cxnId="{E31695DF-FD43-4872-AF23-3B01DA539AD5}">
      <dgm:prSet/>
      <dgm:spPr/>
      <dgm:t>
        <a:bodyPr/>
        <a:lstStyle/>
        <a:p>
          <a:endParaRPr lang="en-GB"/>
        </a:p>
      </dgm:t>
    </dgm:pt>
    <dgm:pt modelId="{7779E46C-A555-4E55-95AD-6FFCE65F1EAA}" type="pres">
      <dgm:prSet presAssocID="{043E218B-8C6D-4F12-B6F5-A1130063EF4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9F01355-1FB0-4C9D-9C94-251FDBBE072A}" type="pres">
      <dgm:prSet presAssocID="{9354146E-5C20-40C9-84B3-028C3DF28034}" presName="circle1" presStyleLbl="node1" presStyleIdx="0" presStyleCnt="3"/>
      <dgm:spPr/>
    </dgm:pt>
    <dgm:pt modelId="{63467B14-429B-48F9-B0FE-3C6B885246BE}" type="pres">
      <dgm:prSet presAssocID="{9354146E-5C20-40C9-84B3-028C3DF28034}" presName="space" presStyleCnt="0"/>
      <dgm:spPr/>
    </dgm:pt>
    <dgm:pt modelId="{D75AA328-5F55-421F-805D-6F8C68587836}" type="pres">
      <dgm:prSet presAssocID="{9354146E-5C20-40C9-84B3-028C3DF28034}" presName="rect1" presStyleLbl="alignAcc1" presStyleIdx="0" presStyleCnt="3" custLinFactNeighborX="42519" custLinFactNeighborY="-72368"/>
      <dgm:spPr/>
    </dgm:pt>
    <dgm:pt modelId="{514740F7-FC32-486A-AE3E-400EEB759C7F}" type="pres">
      <dgm:prSet presAssocID="{BF9B7CA6-742D-4C3F-9B6D-4402F29D4139}" presName="vertSpace2" presStyleLbl="node1" presStyleIdx="0" presStyleCnt="3"/>
      <dgm:spPr/>
    </dgm:pt>
    <dgm:pt modelId="{411A1E33-D5B4-4E88-B104-4B1663B72071}" type="pres">
      <dgm:prSet presAssocID="{BF9B7CA6-742D-4C3F-9B6D-4402F29D4139}" presName="circle2" presStyleLbl="node1" presStyleIdx="1" presStyleCnt="3"/>
      <dgm:spPr/>
    </dgm:pt>
    <dgm:pt modelId="{A7C214A7-8986-46B0-84A4-C4A7666C4D10}" type="pres">
      <dgm:prSet presAssocID="{BF9B7CA6-742D-4C3F-9B6D-4402F29D4139}" presName="rect2" presStyleLbl="alignAcc1" presStyleIdx="1" presStyleCnt="3"/>
      <dgm:spPr/>
    </dgm:pt>
    <dgm:pt modelId="{8E02DCDC-7760-4EC7-B93D-DA594C6E615F}" type="pres">
      <dgm:prSet presAssocID="{50716ECD-02FE-478E-B3F2-2E10ED6848DF}" presName="vertSpace3" presStyleLbl="node1" presStyleIdx="1" presStyleCnt="3"/>
      <dgm:spPr/>
    </dgm:pt>
    <dgm:pt modelId="{8279244A-699C-4B15-9410-2A8303A5B900}" type="pres">
      <dgm:prSet presAssocID="{50716ECD-02FE-478E-B3F2-2E10ED6848DF}" presName="circle3" presStyleLbl="node1" presStyleIdx="2" presStyleCnt="3"/>
      <dgm:spPr/>
    </dgm:pt>
    <dgm:pt modelId="{0DD0E643-EC97-476C-9E24-15B4C25B8AC0}" type="pres">
      <dgm:prSet presAssocID="{50716ECD-02FE-478E-B3F2-2E10ED6848DF}" presName="rect3" presStyleLbl="alignAcc1" presStyleIdx="2" presStyleCnt="3"/>
      <dgm:spPr/>
    </dgm:pt>
    <dgm:pt modelId="{B0C00F97-C0CA-4C0F-9D4F-24E0C3CB77D3}" type="pres">
      <dgm:prSet presAssocID="{9354146E-5C20-40C9-84B3-028C3DF28034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6C512293-8B3A-448A-BD5B-4C9B8D604A01}" type="pres">
      <dgm:prSet presAssocID="{BF9B7CA6-742D-4C3F-9B6D-4402F29D413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D00A5B3E-36A3-426C-81EA-A17A29CB2710}" type="pres">
      <dgm:prSet presAssocID="{50716ECD-02FE-478E-B3F2-2E10ED6848DF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3E67290D-6951-467C-9FBA-E8ADDB1485BB}" type="presOf" srcId="{50716ECD-02FE-478E-B3F2-2E10ED6848DF}" destId="{0DD0E643-EC97-476C-9E24-15B4C25B8AC0}" srcOrd="0" destOrd="0" presId="urn:microsoft.com/office/officeart/2005/8/layout/target3"/>
    <dgm:cxn modelId="{A61B5D30-CF7B-477F-A65D-945A8FEBD485}" type="presOf" srcId="{043E218B-8C6D-4F12-B6F5-A1130063EF49}" destId="{7779E46C-A555-4E55-95AD-6FFCE65F1EAA}" srcOrd="0" destOrd="0" presId="urn:microsoft.com/office/officeart/2005/8/layout/target3"/>
    <dgm:cxn modelId="{7D71615B-DB6B-45E9-804C-65C58BE49045}" type="presOf" srcId="{BF9B7CA6-742D-4C3F-9B6D-4402F29D4139}" destId="{6C512293-8B3A-448A-BD5B-4C9B8D604A01}" srcOrd="1" destOrd="0" presId="urn:microsoft.com/office/officeart/2005/8/layout/target3"/>
    <dgm:cxn modelId="{51F33267-8413-46D0-A21F-BDB1CF60EC4E}" srcId="{043E218B-8C6D-4F12-B6F5-A1130063EF49}" destId="{BF9B7CA6-742D-4C3F-9B6D-4402F29D4139}" srcOrd="1" destOrd="0" parTransId="{9FF24AB9-9638-497C-884E-151DB2ECBEC5}" sibTransId="{BE3BA3BD-2A23-448B-B437-20F78DCB4FB3}"/>
    <dgm:cxn modelId="{189A4F83-7A5E-4215-A502-D1041FB0C98A}" type="presOf" srcId="{50716ECD-02FE-478E-B3F2-2E10ED6848DF}" destId="{D00A5B3E-36A3-426C-81EA-A17A29CB2710}" srcOrd="1" destOrd="0" presId="urn:microsoft.com/office/officeart/2005/8/layout/target3"/>
    <dgm:cxn modelId="{DF8566B2-83E9-4278-8DF7-8A496645B905}" type="presOf" srcId="{9354146E-5C20-40C9-84B3-028C3DF28034}" destId="{B0C00F97-C0CA-4C0F-9D4F-24E0C3CB77D3}" srcOrd="1" destOrd="0" presId="urn:microsoft.com/office/officeart/2005/8/layout/target3"/>
    <dgm:cxn modelId="{F30760D5-A143-4E8F-8521-B3EEF6880BDA}" srcId="{043E218B-8C6D-4F12-B6F5-A1130063EF49}" destId="{9354146E-5C20-40C9-84B3-028C3DF28034}" srcOrd="0" destOrd="0" parTransId="{F1043EFB-417F-417C-8DE8-6B47FEBD5BAD}" sibTransId="{E8029BF3-F8E3-4B2B-93A4-91DD9B9B9C4D}"/>
    <dgm:cxn modelId="{CD5482DA-75AA-46D0-A584-FFC71B65FAEF}" type="presOf" srcId="{9354146E-5C20-40C9-84B3-028C3DF28034}" destId="{D75AA328-5F55-421F-805D-6F8C68587836}" srcOrd="0" destOrd="0" presId="urn:microsoft.com/office/officeart/2005/8/layout/target3"/>
    <dgm:cxn modelId="{E31695DF-FD43-4872-AF23-3B01DA539AD5}" srcId="{043E218B-8C6D-4F12-B6F5-A1130063EF49}" destId="{50716ECD-02FE-478E-B3F2-2E10ED6848DF}" srcOrd="2" destOrd="0" parTransId="{12F38370-AC64-4C8C-A4EC-C8EC9EFD4FB4}" sibTransId="{314034DA-3872-430D-96F0-66293BC9847B}"/>
    <dgm:cxn modelId="{E999AFF2-E3AF-4D1D-8E2D-C9581E33895D}" type="presOf" srcId="{BF9B7CA6-742D-4C3F-9B6D-4402F29D4139}" destId="{A7C214A7-8986-46B0-84A4-C4A7666C4D10}" srcOrd="0" destOrd="0" presId="urn:microsoft.com/office/officeart/2005/8/layout/target3"/>
    <dgm:cxn modelId="{00FC6A8F-A80B-49DD-B3EA-C4733CDBD418}" type="presParOf" srcId="{7779E46C-A555-4E55-95AD-6FFCE65F1EAA}" destId="{29F01355-1FB0-4C9D-9C94-251FDBBE072A}" srcOrd="0" destOrd="0" presId="urn:microsoft.com/office/officeart/2005/8/layout/target3"/>
    <dgm:cxn modelId="{C777262D-0863-4D7F-A1ED-24667611CE4A}" type="presParOf" srcId="{7779E46C-A555-4E55-95AD-6FFCE65F1EAA}" destId="{63467B14-429B-48F9-B0FE-3C6B885246BE}" srcOrd="1" destOrd="0" presId="urn:microsoft.com/office/officeart/2005/8/layout/target3"/>
    <dgm:cxn modelId="{44791CD5-4A61-4FB9-8126-59F57C8A0E50}" type="presParOf" srcId="{7779E46C-A555-4E55-95AD-6FFCE65F1EAA}" destId="{D75AA328-5F55-421F-805D-6F8C68587836}" srcOrd="2" destOrd="0" presId="urn:microsoft.com/office/officeart/2005/8/layout/target3"/>
    <dgm:cxn modelId="{6BC3436C-18FB-471D-BCCF-BDBD09E807C6}" type="presParOf" srcId="{7779E46C-A555-4E55-95AD-6FFCE65F1EAA}" destId="{514740F7-FC32-486A-AE3E-400EEB759C7F}" srcOrd="3" destOrd="0" presId="urn:microsoft.com/office/officeart/2005/8/layout/target3"/>
    <dgm:cxn modelId="{399CD3F0-CB35-457C-843C-CD0AAF30CC86}" type="presParOf" srcId="{7779E46C-A555-4E55-95AD-6FFCE65F1EAA}" destId="{411A1E33-D5B4-4E88-B104-4B1663B72071}" srcOrd="4" destOrd="0" presId="urn:microsoft.com/office/officeart/2005/8/layout/target3"/>
    <dgm:cxn modelId="{6AFB902A-8055-437E-A924-0ADB56E58885}" type="presParOf" srcId="{7779E46C-A555-4E55-95AD-6FFCE65F1EAA}" destId="{A7C214A7-8986-46B0-84A4-C4A7666C4D10}" srcOrd="5" destOrd="0" presId="urn:microsoft.com/office/officeart/2005/8/layout/target3"/>
    <dgm:cxn modelId="{72840DB6-A8B5-4A44-85D0-129C4D648909}" type="presParOf" srcId="{7779E46C-A555-4E55-95AD-6FFCE65F1EAA}" destId="{8E02DCDC-7760-4EC7-B93D-DA594C6E615F}" srcOrd="6" destOrd="0" presId="urn:microsoft.com/office/officeart/2005/8/layout/target3"/>
    <dgm:cxn modelId="{ED94DDD9-23E8-48C0-AA02-1FD3E5A369F7}" type="presParOf" srcId="{7779E46C-A555-4E55-95AD-6FFCE65F1EAA}" destId="{8279244A-699C-4B15-9410-2A8303A5B900}" srcOrd="7" destOrd="0" presId="urn:microsoft.com/office/officeart/2005/8/layout/target3"/>
    <dgm:cxn modelId="{4B789981-B90E-40F5-8525-6EE704FC78D1}" type="presParOf" srcId="{7779E46C-A555-4E55-95AD-6FFCE65F1EAA}" destId="{0DD0E643-EC97-476C-9E24-15B4C25B8AC0}" srcOrd="8" destOrd="0" presId="urn:microsoft.com/office/officeart/2005/8/layout/target3"/>
    <dgm:cxn modelId="{36D4B842-00A0-40DC-ADB4-235FECF3774E}" type="presParOf" srcId="{7779E46C-A555-4E55-95AD-6FFCE65F1EAA}" destId="{B0C00F97-C0CA-4C0F-9D4F-24E0C3CB77D3}" srcOrd="9" destOrd="0" presId="urn:microsoft.com/office/officeart/2005/8/layout/target3"/>
    <dgm:cxn modelId="{2483DEBA-6BD4-4801-9E9F-DF7B3B24698B}" type="presParOf" srcId="{7779E46C-A555-4E55-95AD-6FFCE65F1EAA}" destId="{6C512293-8B3A-448A-BD5B-4C9B8D604A01}" srcOrd="10" destOrd="0" presId="urn:microsoft.com/office/officeart/2005/8/layout/target3"/>
    <dgm:cxn modelId="{E8E837F3-E742-4EDB-B8D0-3CA6BBBC5578}" type="presParOf" srcId="{7779E46C-A555-4E55-95AD-6FFCE65F1EAA}" destId="{D00A5B3E-36A3-426C-81EA-A17A29CB271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01355-1FB0-4C9D-9C94-251FDBBE072A}">
      <dsp:nvSpPr>
        <dsp:cNvPr id="0" name=""/>
        <dsp:cNvSpPr/>
      </dsp:nvSpPr>
      <dsp:spPr>
        <a:xfrm>
          <a:off x="0" y="0"/>
          <a:ext cx="3498573" cy="349857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AA328-5F55-421F-805D-6F8C68587836}">
      <dsp:nvSpPr>
        <dsp:cNvPr id="0" name=""/>
        <dsp:cNvSpPr/>
      </dsp:nvSpPr>
      <dsp:spPr>
        <a:xfrm>
          <a:off x="1749286" y="0"/>
          <a:ext cx="7195930" cy="34985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>
              <a:solidFill>
                <a:srgbClr val="00B050"/>
              </a:solidFill>
            </a:rPr>
            <a:t>I can describe who Alan Turing was and what he did. </a:t>
          </a:r>
          <a:endParaRPr lang="en-GB" sz="2900" kern="1200" dirty="0">
            <a:solidFill>
              <a:srgbClr val="00B050"/>
            </a:solidFill>
          </a:endParaRPr>
        </a:p>
      </dsp:txBody>
      <dsp:txXfrm>
        <a:off x="1749286" y="0"/>
        <a:ext cx="7195930" cy="1049574"/>
      </dsp:txXfrm>
    </dsp:sp>
    <dsp:sp modelId="{411A1E33-D5B4-4E88-B104-4B1663B72071}">
      <dsp:nvSpPr>
        <dsp:cNvPr id="0" name=""/>
        <dsp:cNvSpPr/>
      </dsp:nvSpPr>
      <dsp:spPr>
        <a:xfrm>
          <a:off x="612251" y="1049574"/>
          <a:ext cx="2274070" cy="227407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89766"/>
            <a:satOff val="3984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214A7-8986-46B0-84A4-C4A7666C4D10}">
      <dsp:nvSpPr>
        <dsp:cNvPr id="0" name=""/>
        <dsp:cNvSpPr/>
      </dsp:nvSpPr>
      <dsp:spPr>
        <a:xfrm>
          <a:off x="1749286" y="1049574"/>
          <a:ext cx="7195930" cy="22740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89766"/>
              <a:satOff val="3984"/>
              <a:lumOff val="-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>
              <a:solidFill>
                <a:srgbClr val="0070C0"/>
              </a:solidFill>
            </a:rPr>
            <a:t>I can recognise the importance of what the Enigma and Bomb machines did. </a:t>
          </a:r>
          <a:endParaRPr lang="en-GB" sz="2900" kern="1200" dirty="0">
            <a:solidFill>
              <a:srgbClr val="0070C0"/>
            </a:solidFill>
          </a:endParaRPr>
        </a:p>
      </dsp:txBody>
      <dsp:txXfrm>
        <a:off x="1749286" y="1049574"/>
        <a:ext cx="7195930" cy="1049570"/>
      </dsp:txXfrm>
    </dsp:sp>
    <dsp:sp modelId="{8279244A-699C-4B15-9410-2A8303A5B900}">
      <dsp:nvSpPr>
        <dsp:cNvPr id="0" name=""/>
        <dsp:cNvSpPr/>
      </dsp:nvSpPr>
      <dsp:spPr>
        <a:xfrm>
          <a:off x="1224501" y="2099145"/>
          <a:ext cx="1049571" cy="104957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79532"/>
            <a:satOff val="7969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0E643-EC97-476C-9E24-15B4C25B8AC0}">
      <dsp:nvSpPr>
        <dsp:cNvPr id="0" name=""/>
        <dsp:cNvSpPr/>
      </dsp:nvSpPr>
      <dsp:spPr>
        <a:xfrm>
          <a:off x="1749286" y="2099145"/>
          <a:ext cx="7195930" cy="10495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79532"/>
              <a:satOff val="7969"/>
              <a:lumOff val="-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>
              <a:solidFill>
                <a:srgbClr val="FFC000"/>
              </a:solidFill>
            </a:rPr>
            <a:t>I can evaluate the importance of artificial intelligence in the present day. </a:t>
          </a:r>
          <a:endParaRPr lang="en-GB" sz="2900" kern="1200" dirty="0">
            <a:solidFill>
              <a:srgbClr val="FFC000"/>
            </a:solidFill>
          </a:endParaRPr>
        </a:p>
      </dsp:txBody>
      <dsp:txXfrm>
        <a:off x="1749286" y="2099145"/>
        <a:ext cx="7195930" cy="1049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51D7F-5910-4CEB-8755-6989897507F8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E5DD4-21E1-418C-9606-585B8D490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00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E5DD4-21E1-418C-9606-585B8D490C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77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D4B7-8DAE-4900-BA4A-4854C448BC5E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17E3-00E1-4B11-BA46-C82094172CBF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78B3-1ACA-416D-9C14-D672690F8729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300B-C967-41F1-9E4C-792ED85A353D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8C19-00FC-42BB-9FB3-6E3241FE0D6D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9893-D708-4CD7-88A3-6DEE0D38D7A6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4FD6-E356-4393-A5F8-0809A065DA3E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13AE-431C-46B6-BBCA-EEBAFCD7C189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AF72-7ABB-47D5-9B3D-BDDA301EE22B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1578-833F-4397-B90A-16ED274C24B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8C1A-71C9-4CD2-9377-E144CF47E205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6DCB-3853-41E1-850B-5178C668F24A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73FC-1BEB-49D4-A88C-0170BC78EDCA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DE0F-71E5-48CE-B32C-87137771A9B7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AE20-C5B2-4F55-B0FB-01308F04AC09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125-6C31-43D8-80F5-873CDF9D8BCA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8C53-9C01-4661-BA0E-681065951081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3E553B4-8B3D-4ED8-BC0E-8BF3B2D8715A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sych.fullerton.edu/mbirnbaum/psych101/eliza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AAD9-EE59-43AC-B863-90BC8BE3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E75534A-1647-4486-B4C5-21D623314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3" y="2338019"/>
            <a:ext cx="6074595" cy="2286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13A604-486E-4A5F-ADD2-9A8BBBE68120}"/>
              </a:ext>
            </a:extLst>
          </p:cNvPr>
          <p:cNvSpPr txBox="1"/>
          <p:nvPr/>
        </p:nvSpPr>
        <p:spPr>
          <a:xfrm>
            <a:off x="111153" y="4721190"/>
            <a:ext cx="607459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Put your decoding here: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8AF14A-8A45-4B7E-89E4-51382F83F72E}"/>
              </a:ext>
            </a:extLst>
          </p:cNvPr>
          <p:cNvSpPr txBox="1"/>
          <p:nvPr/>
        </p:nvSpPr>
        <p:spPr>
          <a:xfrm>
            <a:off x="6457170" y="4730768"/>
            <a:ext cx="551252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Put your decoding here: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 descr="Diagram, shape&#10;&#10;Description automatically generated">
            <a:extLst>
              <a:ext uri="{FF2B5EF4-FFF2-40B4-BE49-F238E27FC236}">
                <a16:creationId xmlns:a16="http://schemas.microsoft.com/office/drawing/2014/main" id="{4C9E44C8-F2F7-4CA3-AC16-F92200F88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4438" y="21545"/>
            <a:ext cx="4268943" cy="2219623"/>
          </a:xfr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893C413-75CC-4847-A912-6C45A7C80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170" y="2329047"/>
            <a:ext cx="5512521" cy="22842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6DFD48-D65B-427C-A089-FCD23190E3A1}"/>
              </a:ext>
            </a:extLst>
          </p:cNvPr>
          <p:cNvSpPr txBox="1"/>
          <p:nvPr/>
        </p:nvSpPr>
        <p:spPr>
          <a:xfrm>
            <a:off x="8355435" y="365125"/>
            <a:ext cx="34562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Can you decode the messages?</a:t>
            </a:r>
          </a:p>
        </p:txBody>
      </p:sp>
    </p:spTree>
    <p:extLst>
      <p:ext uri="{BB962C8B-B14F-4D97-AF65-F5344CB8AC3E}">
        <p14:creationId xmlns:p14="http://schemas.microsoft.com/office/powerpoint/2010/main" val="15731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352246"/>
            <a:ext cx="7193924" cy="897005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Presenting Alan Turing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Open a new, blank PowerPoint presentation.</a:t>
            </a:r>
          </a:p>
          <a:p>
            <a:r>
              <a:rPr lang="en-GB" dirty="0">
                <a:solidFill>
                  <a:srgbClr val="FFFF00"/>
                </a:solidFill>
              </a:rPr>
              <a:t>Create a presentation about Alan Turing.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Include facts about: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Alan Turing’s life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His inventions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His work during World War 2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His work after World War 2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How he died.</a:t>
            </a:r>
          </a:p>
          <a:p>
            <a:r>
              <a:rPr lang="en-GB" dirty="0">
                <a:solidFill>
                  <a:srgbClr val="FFFF00"/>
                </a:solidFill>
              </a:rPr>
              <a:t>You can use this presentation and the internet to help you.</a:t>
            </a:r>
          </a:p>
          <a:p>
            <a:r>
              <a:rPr lang="en-GB" dirty="0">
                <a:solidFill>
                  <a:srgbClr val="FFFF00"/>
                </a:solidFill>
              </a:rPr>
              <a:t>20 minutes.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2B6C9F-9C06-4F4D-9F75-BE6CE712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976" y="0"/>
            <a:ext cx="4078024" cy="16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4" y="197700"/>
            <a:ext cx="6310648" cy="9614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Answer the following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1" y="1761229"/>
            <a:ext cx="3773971" cy="4729723"/>
          </a:xfrm>
          <a:ln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</a:rPr>
              <a:t>Who was Alan Turing?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</a:rPr>
              <a:t>What did Enigma help the Nazis do?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</a:rPr>
              <a:t>What did Bombe help the British do?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</a:rPr>
              <a:t>Which machine helped us win WW2?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</a:rPr>
              <a:t>Who is Eliza?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</a:rPr>
              <a:t>What is Artificial intelligence?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</a:rPr>
              <a:t>Why does the Apple logo have a bite taken out of it?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65939" y="1759083"/>
            <a:ext cx="7431110" cy="474474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</a:rPr>
              <a:t>-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</a:rPr>
              <a:t>-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</a:rPr>
              <a:t>-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</a:rPr>
              <a:t>-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</a:rPr>
              <a:t>-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</a:rPr>
              <a:t>-</a:t>
            </a: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rgbClr val="FFFF00"/>
                </a:solidFill>
              </a:rPr>
              <a:t>-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B7B0B-41E9-4A57-9A10-F9CE3BFDC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976" y="0"/>
            <a:ext cx="4078024" cy="16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81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4" y="197700"/>
            <a:ext cx="4582958" cy="1194372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Explain how you have met your target grade. Give examples. Choose from the three boxes below based on your target.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1" y="1761229"/>
            <a:ext cx="3458919" cy="472972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Describe what Alan Turing did, below. 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94329" y="1759083"/>
            <a:ext cx="3603008" cy="474474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Explain the importance of what the Bombe machines did, below. 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27159" y="1761358"/>
            <a:ext cx="3603008" cy="474474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Evaluate the importance of AI in the present day, below.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E3F29-C370-4731-9A69-8A547D78C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976" y="0"/>
            <a:ext cx="4078024" cy="16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4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7431" y="3781449"/>
            <a:ext cx="10684099" cy="906462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solidFill>
                  <a:srgbClr val="FFFF00"/>
                </a:solidFill>
              </a:rPr>
              <a:t>Alan Turing, Computers and WW2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0104" y="4737564"/>
            <a:ext cx="9144000" cy="75402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Year 7 term 5 – The history of computing and code breaking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04552" y="453073"/>
            <a:ext cx="9775065" cy="3088617"/>
            <a:chOff x="0" y="-100719"/>
            <a:chExt cx="11755728" cy="4169146"/>
          </a:xfrm>
        </p:grpSpPr>
        <p:pic>
          <p:nvPicPr>
            <p:cNvPr id="5" name="Picture 2" descr="http://pactiss.org/wp-content/uploads/2011/02/turingtes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049" y="2239627"/>
              <a:ext cx="5351127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www.artmanik.com/wp-content/uploads/2014/09/apple-logo-artmanik-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2105"/>
              <a:ext cx="4323590" cy="229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getshore.com/wp-content/uploads/2013/10/Alan-Turing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7860" y="-100719"/>
              <a:ext cx="3207868" cy="2205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http://www.bloomberg.com/ss/06/05/stamps/image/c_turi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714" y="461631"/>
              <a:ext cx="3438659" cy="1643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799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Targets for this lesson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17139187"/>
              </p:ext>
            </p:extLst>
          </p:nvPr>
        </p:nvGraphicFramePr>
        <p:xfrm>
          <a:off x="1338470" y="2107097"/>
          <a:ext cx="8945217" cy="3498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63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744" y="1645322"/>
            <a:ext cx="4791403" cy="737270"/>
          </a:xfrm>
          <a:ln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FFFF00"/>
                </a:solidFill>
              </a:rPr>
              <a:t>Research and write 5 facts about Alan Turing.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83781" y="4064403"/>
            <a:ext cx="4791403" cy="54408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FFFF00"/>
                </a:solidFill>
              </a:rPr>
              <a:t>Fact 1: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769532" y="2890280"/>
            <a:ext cx="4791403" cy="54408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FFFF00"/>
                </a:solidFill>
              </a:rPr>
              <a:t>Fact 4: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4316" y="2862375"/>
            <a:ext cx="4791403" cy="54408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FFFF00"/>
                </a:solidFill>
              </a:rPr>
              <a:t>Fact 2: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829634" y="5320094"/>
            <a:ext cx="4791403" cy="54408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FFFF00"/>
                </a:solidFill>
              </a:rPr>
              <a:t>Fact 5: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35781" y="5305069"/>
            <a:ext cx="4791403" cy="54408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FFFF00"/>
                </a:solidFill>
              </a:rPr>
              <a:t>Fact 3: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023042-FD57-4815-86E1-E63F7DAD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 – Five Facts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8309B1-37A8-4EA9-B4D0-FA1D0A961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976" y="0"/>
            <a:ext cx="4078024" cy="16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7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19" y="274973"/>
            <a:ext cx="7521263" cy="819731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The Enigma and the Bombe!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8540" y="1674253"/>
            <a:ext cx="3296993" cy="4739425"/>
          </a:xfrm>
          <a:ln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Research and explain the Bombe machine: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1026" name="Picture 2" descr="https://iansmithblog.files.wordpress.com/2012/07/bombe-codebreaking-machine-r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32" y="1682038"/>
            <a:ext cx="2226191" cy="25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2" y="1450218"/>
            <a:ext cx="2365051" cy="251647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625144" y="1672106"/>
            <a:ext cx="3260502" cy="473942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FF00"/>
                </a:solidFill>
              </a:rPr>
              <a:t>Research and explain the Enigma machine: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FF0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67" y="4146998"/>
            <a:ext cx="2276742" cy="2407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433" y="4288665"/>
            <a:ext cx="2356835" cy="2235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97BB11-9A32-4D2B-9ED2-3BDFDF410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976" y="0"/>
            <a:ext cx="4078024" cy="16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3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4" y="390884"/>
            <a:ext cx="7090893" cy="716700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 Talk to an online therapist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0" y="1683958"/>
            <a:ext cx="4958828" cy="4351338"/>
          </a:xfrm>
          <a:ln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I am going to see if Eliza the online therapist can help me.</a:t>
            </a:r>
          </a:p>
          <a:p>
            <a:r>
              <a:rPr lang="en-GB" b="1" dirty="0">
                <a:solidFill>
                  <a:srgbClr val="FFFF00"/>
                </a:solidFill>
              </a:rPr>
              <a:t>Would you like to ask Eliza a question?</a:t>
            </a:r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Do you think Eliza was helpful?</a:t>
            </a:r>
          </a:p>
          <a:p>
            <a:r>
              <a:rPr lang="en-GB" dirty="0">
                <a:solidFill>
                  <a:srgbClr val="FFFF00"/>
                </a:solidFill>
              </a:rPr>
              <a:t>Why?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Talk to her yourself – type the website below into your browser</a:t>
            </a:r>
          </a:p>
          <a:p>
            <a:pPr lvl="1"/>
            <a:r>
              <a:rPr lang="en-GB" b="1" dirty="0">
                <a:solidFill>
                  <a:srgbClr val="FFFF00"/>
                </a:solidFill>
                <a:hlinkClick r:id="rId2"/>
              </a:rPr>
              <a:t>http://psych.fullerton.edu/mbirnbaum/psych101/eliza.htm</a:t>
            </a:r>
            <a:endParaRPr lang="en-GB" b="1" dirty="0">
              <a:solidFill>
                <a:srgbClr val="FFFF00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66704" y="1694691"/>
            <a:ext cx="5947893" cy="435133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FF00"/>
                </a:solidFill>
              </a:rPr>
              <a:t>Record some of your questions and Eliza’s answers below.</a:t>
            </a:r>
            <a:endParaRPr lang="en-GB" sz="2800" b="1" dirty="0">
              <a:solidFill>
                <a:srgbClr val="FFFF00"/>
              </a:solidFill>
            </a:endParaRPr>
          </a:p>
          <a:p>
            <a:pPr lvl="1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7D601C-FE01-4CCB-92CA-1C229E91D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976" y="0"/>
            <a:ext cx="4078024" cy="16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2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7" y="236336"/>
            <a:ext cx="4669665" cy="961399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The Turing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420" y="1851383"/>
            <a:ext cx="3523444" cy="3003952"/>
          </a:xfrm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What do you think the level of ELIZA’s </a:t>
            </a:r>
            <a:r>
              <a:rPr lang="en-GB" b="1" u="sng" dirty="0">
                <a:solidFill>
                  <a:srgbClr val="FFFF00"/>
                </a:solidFill>
              </a:rPr>
              <a:t>Artificial Intelligence </a:t>
            </a:r>
            <a:r>
              <a:rPr lang="en-GB" dirty="0">
                <a:solidFill>
                  <a:srgbClr val="FFFF00"/>
                </a:solidFill>
              </a:rPr>
              <a:t> is?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____________________________________________________________________________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8462" y="1849236"/>
            <a:ext cx="3974206" cy="300609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FF00"/>
                </a:solidFill>
              </a:rPr>
              <a:t>Research and explain what the Turing test is: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_________________________________________________________________________________________________________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26039" y="1847089"/>
            <a:ext cx="3974206" cy="300609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FF00"/>
                </a:solidFill>
              </a:rPr>
              <a:t>Did you pass or fail the Turing test? Why?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_________________________________________________________________________________________________________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270" y="5009211"/>
            <a:ext cx="3195437" cy="1733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498" y="5036341"/>
            <a:ext cx="3134396" cy="1712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B1EFA6-62F6-4C24-A4F5-F3A932089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976" y="0"/>
            <a:ext cx="4078024" cy="161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8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BD11-556E-4B27-91B1-470580A0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sz="4200"/>
              <a:t>Chat With Deep Ai</a:t>
            </a:r>
            <a:br>
              <a:rPr lang="en-GB" sz="4200"/>
            </a:br>
            <a:r>
              <a:rPr lang="en-GB" sz="4200"/>
              <a:t>Does it pass the Turing Test?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3B37C5A-01C8-FED2-F0D9-0684578DB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16"/>
          <a:stretch/>
        </p:blipFill>
        <p:spPr>
          <a:xfrm>
            <a:off x="2263075" y="2096085"/>
            <a:ext cx="7947650" cy="4080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04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3BED-B17C-4321-AB0F-306411E1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365126"/>
            <a:ext cx="10883370" cy="1287506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Screenshot your conversation with Deep Ai here</a:t>
            </a:r>
            <a:br>
              <a:rPr lang="en-GB" dirty="0"/>
            </a:b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70956-9B91-4D53-BE8E-6E2C740AF01C}"/>
              </a:ext>
            </a:extLst>
          </p:cNvPr>
          <p:cNvSpPr/>
          <p:nvPr/>
        </p:nvSpPr>
        <p:spPr>
          <a:xfrm>
            <a:off x="562709" y="1468073"/>
            <a:ext cx="10733648" cy="5024802"/>
          </a:xfrm>
          <a:prstGeom prst="rect">
            <a:avLst/>
          </a:prstGeom>
          <a:solidFill>
            <a:srgbClr val="ECECEC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9849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710F89A-3D72-4686-9E90-6979467A226B}" vid="{C629A03A-6EE2-4229-A6A2-F1F2C9E3FC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 PP</Template>
  <TotalTime>756</TotalTime>
  <Words>438</Words>
  <Application>Microsoft Office PowerPoint</Application>
  <PresentationFormat>Widescreen</PresentationFormat>
  <Paragraphs>79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Depth</vt:lpstr>
      <vt:lpstr>Starter</vt:lpstr>
      <vt:lpstr>Alan Turing, Computers and WW2</vt:lpstr>
      <vt:lpstr>Targets for this lesson</vt:lpstr>
      <vt:lpstr>Task 1 – Five Facts</vt:lpstr>
      <vt:lpstr>The Enigma and the Bombe!</vt:lpstr>
      <vt:lpstr> Talk to an online therapist</vt:lpstr>
      <vt:lpstr>The Turing test</vt:lpstr>
      <vt:lpstr>Chat With Deep Ai Does it pass the Turing Test?</vt:lpstr>
      <vt:lpstr>Screenshot your conversation with Deep Ai here </vt:lpstr>
      <vt:lpstr>Presenting Alan Turing </vt:lpstr>
      <vt:lpstr>Answer the following questions.</vt:lpstr>
      <vt:lpstr>Explain how you have met your target grade. Give examples. Choose from the three boxes below based on your target.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– Computers and the war</dc:title>
  <dc:creator>End User</dc:creator>
  <cp:lastModifiedBy>Lance Challenor</cp:lastModifiedBy>
  <cp:revision>56</cp:revision>
  <dcterms:created xsi:type="dcterms:W3CDTF">2015-03-08T19:40:09Z</dcterms:created>
  <dcterms:modified xsi:type="dcterms:W3CDTF">2024-05-02T07:35:26Z</dcterms:modified>
</cp:coreProperties>
</file>